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diagrams/colors22.xml" ContentType="application/vnd.openxmlformats-officedocument.drawingml.diagramColors+xml"/>
  <Override PartName="/ppt/diagrams/data35.xml" ContentType="application/vnd.openxmlformats-officedocument.drawingml.diagramData+xml"/>
  <Override PartName="/ppt/slides/slide36.xml" ContentType="application/vnd.openxmlformats-officedocument.presentationml.slide+xml"/>
  <Override PartName="/ppt/diagrams/colors11.xml" ContentType="application/vnd.openxmlformats-officedocument.drawingml.diagramColors+xml"/>
  <Override PartName="/ppt/diagrams/data24.xml" ContentType="application/vnd.openxmlformats-officedocument.drawingml.diagramData+xml"/>
  <Override PartName="/ppt/diagrams/quickStyle39.xml" ContentType="application/vnd.openxmlformats-officedocument.drawingml.diagramStyl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Override PartName="/ppt/diagrams/quickStyle28.xml" ContentType="application/vnd.openxmlformats-officedocument.drawingml.diagramStyle+xml"/>
  <Override PartName="/ppt/diagrams/data60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diagrams/quickStyle17.xml" ContentType="application/vnd.openxmlformats-officedocument.drawingml.diagramStyle+xml"/>
  <Override PartName="/ppt/diagrams/layout39.xml" ContentType="application/vnd.openxmlformats-officedocument.drawingml.diagramLayout+xml"/>
  <Override PartName="/ppt/diagrams/quickStyle64.xml" ContentType="application/vnd.openxmlformats-officedocument.drawingml.diagramStyle+xml"/>
  <Override PartName="/ppt/tableStyles.xml" ContentType="application/vnd.openxmlformats-officedocument.presentationml.tableStyles+xml"/>
  <Override PartName="/ppt/diagrams/layout17.xml" ContentType="application/vnd.openxmlformats-officedocument.drawingml.diagramLayout+xml"/>
  <Override PartName="/ppt/diagrams/layout28.xml" ContentType="application/vnd.openxmlformats-officedocument.drawingml.diagramLayout+xml"/>
  <Override PartName="/ppt/diagrams/colors49.xml" ContentType="application/vnd.openxmlformats-officedocument.drawingml.diagramColors+xml"/>
  <Override PartName="/ppt/diagrams/quickStyle53.xml" ContentType="application/vnd.openxmlformats-officedocument.drawingml.diagramStyle+xml"/>
  <Override PartName="/ppt/diagrams/layout64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8.xml" ContentType="application/vnd.openxmlformats-officedocument.drawingml.diagramColors+xml"/>
  <Override PartName="/ppt/diagrams/quickStyle42.xml" ContentType="application/vnd.openxmlformats-officedocument.drawingml.diagramStyle+xml"/>
  <Override PartName="/ppt/diagrams/layout5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quickStyle20.xml" ContentType="application/vnd.openxmlformats-officedocument.drawingml.diagramStyle+xml"/>
  <Override PartName="/ppt/diagrams/colors27.xml" ContentType="application/vnd.openxmlformats-officedocument.drawingml.diagramColors+xml"/>
  <Override PartName="/ppt/diagrams/data29.xml" ContentType="application/vnd.openxmlformats-officedocument.drawingml.diagramData+xml"/>
  <Override PartName="/ppt/diagrams/layout42.xml" ContentType="application/vnd.openxmlformats-officedocument.drawingml.diagramLayout+xml"/>
  <Override PartName="/ppt/diagrams/colors4.xml" ContentType="application/vnd.openxmlformats-officedocument.drawingml.diagramColors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diagrams/layout31.xml" ContentType="application/vnd.openxmlformats-officedocument.drawingml.diagramLayout+xml"/>
  <Override PartName="/ppt/diagrams/colors52.xml" ContentType="application/vnd.openxmlformats-officedocument.drawingml.diagramColors+xml"/>
  <Override PartName="/ppt/diagrams/colors63.xml" ContentType="application/vnd.openxmlformats-officedocument.drawingml.diagramColors+xml"/>
  <Override PartName="/ppt/diagrams/drawing10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layout20.xml" ContentType="application/vnd.openxmlformats-officedocument.drawingml.diagramLayout+xml"/>
  <Override PartName="/ppt/diagrams/colors41.xml" ContentType="application/vnd.openxmlformats-officedocument.drawingml.diagramColors+xml"/>
  <Override PartName="/ppt/diagrams/data54.xml" ContentType="application/vnd.openxmlformats-officedocument.drawingml.diagramData+xml"/>
  <Override PartName="/ppt/diagrams/drawing3.xml" ContentType="application/vnd.ms-office.drawingml.diagramDrawing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colors30.xml" ContentType="application/vnd.openxmlformats-officedocument.drawingml.diagramColors+xml"/>
  <Override PartName="/ppt/diagrams/data32.xml" ContentType="application/vnd.openxmlformats-officedocument.drawingml.diagramData+xml"/>
  <Override PartName="/ppt/diagrams/data43.xml" ContentType="application/vnd.openxmlformats-officedocument.drawingml.diagramData+xml"/>
  <Override PartName="/ppt/diagrams/quickStyle58.xml" ContentType="application/vnd.openxmlformats-officedocument.drawingml.diagramStyl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diagrams/data21.xml" ContentType="application/vnd.openxmlformats-officedocument.drawingml.diagramData+xml"/>
  <Default Extension="emf" ContentType="image/x-emf"/>
  <Override PartName="/ppt/diagrams/quickStyle47.xml" ContentType="application/vnd.openxmlformats-officedocument.drawingml.diagramStyl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diagrams/quickStyle36.xml" ContentType="application/vnd.openxmlformats-officedocument.drawingml.diagramStyle+xml"/>
  <Override PartName="/ppt/diagrams/layout58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quickStyle25.xml" ContentType="application/vnd.openxmlformats-officedocument.drawingml.diagramStyle+xml"/>
  <Override PartName="/ppt/diagrams/layout36.xml" ContentType="application/vnd.openxmlformats-officedocument.drawingml.diagramLayout+xml"/>
  <Override PartName="/ppt/diagrams/layout47.xml" ContentType="application/vnd.openxmlformats-officedocument.drawingml.diagramLayout+xml"/>
  <Override PartName="/ppt/diagrams/quickStyle61.xml" ContentType="application/vnd.openxmlformats-officedocument.drawingml.diagramStyle+xml"/>
  <Override PartName="/ppt/diagrams/drawing15.xml" ContentType="application/vnd.ms-office.drawingml.diagramDrawing+xml"/>
  <Override PartName="/ppt/slideLayouts/slideLayout10.xml" ContentType="application/vnd.openxmlformats-officedocument.presentationml.slideLayout+xml"/>
  <Override PartName="/ppt/diagrams/layout25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7.xml" ContentType="application/vnd.openxmlformats-officedocument.drawingml.diagramColors+xml"/>
  <Override PartName="/ppt/diagrams/drawing8.xml" ContentType="application/vnd.ms-office.drawingml.diagramDrawing+xml"/>
  <Override PartName="/ppt/diagrams/quickStyle8.xml" ContentType="application/vnd.openxmlformats-officedocument.drawingml.diagramStyle+xml"/>
  <Override PartName="/ppt/diagrams/layout14.xml" ContentType="application/vnd.openxmlformats-officedocument.drawingml.diagramLayout+xml"/>
  <Override PartName="/ppt/diagrams/colors35.xml" ContentType="application/vnd.openxmlformats-officedocument.drawingml.diagramColors+xml"/>
  <Override PartName="/ppt/diagrams/colors46.xml" ContentType="application/vnd.openxmlformats-officedocument.drawingml.diagramColors+xml"/>
  <Override PartName="/ppt/diagrams/data48.xml" ContentType="application/vnd.openxmlformats-officedocument.drawingml.diagramData+xml"/>
  <Override PartName="/ppt/diagrams/data59.xml" ContentType="application/vnd.openxmlformats-officedocument.drawingml.diagramData+xml"/>
  <Override PartName="/ppt/diagrams/layout61.xml" ContentType="application/vnd.openxmlformats-officedocument.drawingml.diagramLayout+xml"/>
  <Override PartName="/ppt/slides/slide49.xml" ContentType="application/vnd.openxmlformats-officedocument.presentationml.slide+xml"/>
  <Override PartName="/ppt/diagrams/colors24.xml" ContentType="application/vnd.openxmlformats-officedocument.drawingml.diagramColors+xml"/>
  <Override PartName="/ppt/diagrams/data37.xml" ContentType="application/vnd.openxmlformats-officedocument.drawingml.diagramData+xml"/>
  <Override PartName="/ppt/diagrams/layout50.xml" ContentType="application/vnd.openxmlformats-officedocument.drawingml.diagramLayout+xml"/>
  <Override PartName="/ppt/slides/slide38.xml" ContentType="application/vnd.openxmlformats-officedocument.presentationml.slide+xml"/>
  <Override PartName="/ppt/diagrams/colors1.xml" ContentType="application/vnd.openxmlformats-officedocument.drawingml.diagramColors+xml"/>
  <Override PartName="/ppt/diagrams/colors13.xml" ContentType="application/vnd.openxmlformats-officedocument.drawingml.diagramColors+xml"/>
  <Override PartName="/ppt/diagrams/data26.xml" ContentType="application/vnd.openxmlformats-officedocument.drawingml.diagramData+xml"/>
  <Override PartName="/ppt/diagrams/colors60.xml" ContentType="application/vnd.openxmlformats-officedocument.drawingml.diagramColors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diagrams/data15.xml" ContentType="application/vnd.openxmlformats-officedocument.drawingml.diagramData+xml"/>
  <Override PartName="/ppt/diagrams/data51.xml" ContentType="application/vnd.openxmlformats-officedocument.drawingml.diagramData+xml"/>
  <Override PartName="/ppt/diagrams/data62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diagrams/quickStyle19.xml" ContentType="application/vnd.openxmlformats-officedocument.drawingml.diagramStyle+xml"/>
  <Override PartName="/ppt/diagrams/data40.xml" ContentType="application/vnd.openxmlformats-officedocument.drawingml.diagramData+xml"/>
  <Override PartName="/ppt/slides/slide41.xml" ContentType="application/vnd.openxmlformats-officedocument.presentationml.slide+xml"/>
  <Override PartName="/ppt/diagrams/quickStyle55.xml" ContentType="application/vnd.openxmlformats-officedocument.drawingml.diagramStyle+xml"/>
  <Override PartName="/ppt/slides/slide30.xml" ContentType="application/vnd.openxmlformats-officedocument.presentationml.slide+xml"/>
  <Override PartName="/ppt/diagrams/layout19.xml" ContentType="application/vnd.openxmlformats-officedocument.drawingml.diagramLayout+xml"/>
  <Override PartName="/ppt/diagrams/quickStyle33.xml" ContentType="application/vnd.openxmlformats-officedocument.drawingml.diagramStyle+xml"/>
  <Override PartName="/ppt/diagrams/quickStyle44.xml" ContentType="application/vnd.openxmlformats-officedocument.drawingml.diagramStyle+xml"/>
  <Override PartName="/ppt/diagrams/layout55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quickStyle22.xml" ContentType="application/vnd.openxmlformats-officedocument.drawingml.diagramStyle+xml"/>
  <Override PartName="/ppt/diagrams/colors29.xml" ContentType="application/vnd.openxmlformats-officedocument.drawingml.diagramColors+xml"/>
  <Override PartName="/ppt/diagrams/layout44.xml" ContentType="application/vnd.openxmlformats-officedocument.drawingml.diagramLayout+xml"/>
  <Override PartName="/ppt/diagrams/colors6.xml" ContentType="application/vnd.openxmlformats-officedocument.drawingml.diagramColors+xml"/>
  <Override PartName="/ppt/diagrams/quickStyle11.xml" ContentType="application/vnd.openxmlformats-officedocument.drawingml.diagramStyle+xml"/>
  <Override PartName="/ppt/diagrams/colors18.xml" ContentType="application/vnd.openxmlformats-officedocument.drawingml.diagramColors+xml"/>
  <Override PartName="/ppt/diagrams/layout33.xml" ContentType="application/vnd.openxmlformats-officedocument.drawingml.diagramLayout+xml"/>
  <Override PartName="/ppt/diagrams/colors54.xml" ContentType="application/vnd.openxmlformats-officedocument.drawingml.diagramColors+xml"/>
  <Override PartName="/ppt/diagrams/drawing12.xml" ContentType="application/vnd.ms-office.drawingml.diagramDrawing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diagrams/layout11.xml" ContentType="application/vnd.openxmlformats-officedocument.drawingml.diagramLayout+xml"/>
  <Override PartName="/ppt/diagrams/layout22.xml" ContentType="application/vnd.openxmlformats-officedocument.drawingml.diagramLayout+xml"/>
  <Override PartName="/ppt/diagrams/colors43.xml" ContentType="application/vnd.openxmlformats-officedocument.drawingml.diagramColors+xml"/>
  <Override PartName="/ppt/diagrams/data56.xml" ContentType="application/vnd.openxmlformats-officedocument.drawingml.diagramData+xml"/>
  <Override PartName="/ppt/diagrams/drawing5.xml" ContentType="application/vnd.ms-office.drawingml.diagramDrawing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diagrams/quickStyle5.xml" ContentType="application/vnd.openxmlformats-officedocument.drawingml.diagramStyle+xml"/>
  <Override PartName="/ppt/diagrams/colors32.xml" ContentType="application/vnd.openxmlformats-officedocument.drawingml.diagramColors+xml"/>
  <Override PartName="/ppt/diagrams/data34.xml" ContentType="application/vnd.openxmlformats-officedocument.drawingml.diagramData+xml"/>
  <Override PartName="/ppt/diagrams/data45.xml" ContentType="application/vnd.openxmlformats-officedocument.drawingml.diagramData+xml"/>
  <Override PartName="/ppt/slides/slide46.xml" ContentType="application/vnd.openxmlformats-officedocument.presentationml.slide+xml"/>
  <Override PartName="/ppt/diagrams/colors10.xml" ContentType="application/vnd.openxmlformats-officedocument.drawingml.diagramColors+xml"/>
  <Override PartName="/ppt/diagrams/colors21.xml" ContentType="application/vnd.openxmlformats-officedocument.drawingml.diagramColors+xml"/>
  <Override PartName="/ppt/diagrams/data23.xml" ContentType="application/vnd.openxmlformats-officedocument.drawingml.diagramData+xml"/>
  <Override PartName="/ppt/diagrams/quickStyle49.xml" ContentType="application/vnd.openxmlformats-officedocument.drawingml.diagramStyl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diagrams/quickStyle38.xml" ContentType="application/vnd.openxmlformats-officedocument.drawingml.diagramStyl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diagrams/quickStyle27.xml" ContentType="application/vnd.openxmlformats-officedocument.drawingml.diagramStyle+xml"/>
  <Override PartName="/ppt/diagrams/layout38.xml" ContentType="application/vnd.openxmlformats-officedocument.drawingml.diagramLayout+xml"/>
  <Override PartName="/ppt/diagrams/layout49.xml" ContentType="application/vnd.openxmlformats-officedocument.drawingml.diagramLayout+xml"/>
  <Override PartName="/ppt/diagrams/drawing17.xml" ContentType="application/vnd.ms-office.drawingml.diagramDrawing+xml"/>
  <Override PartName="/ppt/diagrams/layout27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9.xml" ContentType="application/vnd.openxmlformats-officedocument.drawingml.diagramColors+xml"/>
  <Override PartName="/ppt/diagrams/quickStyle63.xml" ContentType="application/vnd.openxmlformats-officedocument.drawingml.diagramStyle+xml"/>
  <Override PartName="/ppt/diagrams/layout16.xml" ContentType="application/vnd.openxmlformats-officedocument.drawingml.diagramLayout+xml"/>
  <Override PartName="/ppt/diagrams/colors37.xml" ContentType="application/vnd.openxmlformats-officedocument.drawingml.diagramColors+xml"/>
  <Override PartName="/ppt/diagrams/quickStyle41.xml" ContentType="application/vnd.openxmlformats-officedocument.drawingml.diagramStyle+xml"/>
  <Override PartName="/ppt/diagrams/colors48.xml" ContentType="application/vnd.openxmlformats-officedocument.drawingml.diagramColors+xml"/>
  <Override PartName="/ppt/diagrams/layout63.xml" ContentType="application/vnd.openxmlformats-officedocument.drawingml.diagramLayout+xml"/>
  <Override PartName="/ppt/diagrams/layout23.xml" ContentType="application/vnd.openxmlformats-officedocument.drawingml.diagramLayout+xml"/>
  <Override PartName="/ppt/diagrams/colors26.xml" ContentType="application/vnd.openxmlformats-officedocument.drawingml.diagramColors+xml"/>
  <Override PartName="/ppt/diagrams/quickStyle30.xml" ContentType="application/vnd.openxmlformats-officedocument.drawingml.diagramStyle+xml"/>
  <Override PartName="/ppt/diagrams/data39.xml" ContentType="application/vnd.openxmlformats-officedocument.drawingml.diagramData+xml"/>
  <Override PartName="/ppt/diagrams/layout41.xml" ContentType="application/vnd.openxmlformats-officedocument.drawingml.diagramLayout+xml"/>
  <Override PartName="/ppt/diagrams/layout52.xml" ContentType="application/vnd.openxmlformats-officedocument.drawingml.diagramLayout+xml"/>
  <Override PartName="/ppt/diagrams/colors55.xml" ContentType="application/vnd.openxmlformats-officedocument.drawingml.diagramColors+xml"/>
  <Override PartName="/ppt/diagrams/data57.xml" ContentType="application/vnd.openxmlformats-officedocument.drawingml.diagramData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diagrams/data28.xml" ContentType="application/vnd.openxmlformats-officedocument.drawingml.diagramData+xml"/>
  <Override PartName="/ppt/diagrams/layout30.xml" ContentType="application/vnd.openxmlformats-officedocument.drawingml.diagramLayout+xml"/>
  <Override PartName="/ppt/diagrams/colors33.xml" ContentType="application/vnd.openxmlformats-officedocument.drawingml.diagramColors+xml"/>
  <Override PartName="/ppt/diagrams/colors44.xml" ContentType="application/vnd.openxmlformats-officedocument.drawingml.diagramColors+xml"/>
  <Override PartName="/ppt/diagrams/data46.xml" ContentType="application/vnd.openxmlformats-officedocument.drawingml.diagramData+xml"/>
  <Override PartName="/ppt/diagrams/colors62.xml" ContentType="application/vnd.openxmlformats-officedocument.drawingml.diagramColors+xml"/>
  <Override PartName="/ppt/slides/slide29.xml" ContentType="application/vnd.openxmlformats-officedocument.presentationml.slide+xml"/>
  <Override PartName="/ppt/diagrams/data17.xml" ContentType="application/vnd.openxmlformats-officedocument.drawingml.diagramData+xml"/>
  <Override PartName="/ppt/diagrams/colors51.xml" ContentType="application/vnd.openxmlformats-officedocument.drawingml.diagramColors+xml"/>
  <Override PartName="/ppt/diagrams/data53.xml" ContentType="application/vnd.openxmlformats-officedocument.drawingml.diagramData+xml"/>
  <Override PartName="/ppt/diagrams/data64.xml" ContentType="application/vnd.openxmlformats-officedocument.drawingml.diagramData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40.xml" ContentType="application/vnd.openxmlformats-officedocument.drawingml.diagramColors+xml"/>
  <Override PartName="/ppt/diagrams/data42.xml" ContentType="application/vnd.openxmlformats-officedocument.drawingml.diagramData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diagrams/data31.xml" ContentType="application/vnd.openxmlformats-officedocument.drawingml.diagramData+xml"/>
  <Override PartName="/ppt/diagrams/quickStyle57.xml" ContentType="application/vnd.openxmlformats-officedocument.drawingml.diagramStyle+xml"/>
  <Override PartName="/ppt/slides/slide32.xml" ContentType="application/vnd.openxmlformats-officedocument.presentationml.slide+xml"/>
  <Override PartName="/ppt/diagrams/data20.xml" ContentType="application/vnd.openxmlformats-officedocument.drawingml.diagramData+xml"/>
  <Override PartName="/ppt/diagrams/quickStyle35.xml" ContentType="application/vnd.openxmlformats-officedocument.drawingml.diagramStyle+xml"/>
  <Override PartName="/ppt/diagrams/quickStyle46.xml" ContentType="application/vnd.openxmlformats-officedocument.drawingml.diagramStyle+xml"/>
  <Override PartName="/ppt/diagrams/layout57.xml" ContentType="application/vnd.openxmlformats-officedocument.drawingml.diagram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quickStyle24.xml" ContentType="application/vnd.openxmlformats-officedocument.drawingml.diagramStyle+xml"/>
  <Override PartName="/ppt/diagrams/layout46.xml" ContentType="application/vnd.openxmlformats-officedocument.drawingml.diagramLayout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layout35.xml" ContentType="application/vnd.openxmlformats-officedocument.drawingml.diagramLayout+xml"/>
  <Override PartName="/ppt/diagrams/colors56.xml" ContentType="application/vnd.openxmlformats-officedocument.drawingml.diagramColors+xml"/>
  <Override PartName="/ppt/diagrams/quickStyle60.xml" ContentType="application/vnd.openxmlformats-officedocument.drawingml.diagramStyle+xml"/>
  <Override PartName="/ppt/diagrams/drawing14.xml" ContentType="application/vnd.ms-office.drawingml.diagramDrawing+xml"/>
  <Override PartName="/ppt/diagrams/layout13.xml" ContentType="application/vnd.openxmlformats-officedocument.drawingml.diagramLayout+xml"/>
  <Override PartName="/ppt/diagrams/layout24.xml" ContentType="application/vnd.openxmlformats-officedocument.drawingml.diagramLayout+xml"/>
  <Override PartName="/ppt/diagrams/colors45.xml" ContentType="application/vnd.openxmlformats-officedocument.drawingml.diagramColors+xml"/>
  <Override PartName="/ppt/diagrams/data58.xml" ContentType="application/vnd.openxmlformats-officedocument.drawingml.diagramData+xml"/>
  <Override PartName="/ppt/diagrams/layout60.xml" ContentType="application/vnd.openxmlformats-officedocument.drawingml.diagramLayout+xml"/>
  <Override PartName="/ppt/diagrams/drawing7.xml" ContentType="application/vnd.ms-office.drawingml.diagramDrawing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diagrams/quickStyle7.xml" ContentType="application/vnd.openxmlformats-officedocument.drawingml.diagramStyle+xml"/>
  <Override PartName="/ppt/diagrams/colors34.xml" ContentType="application/vnd.openxmlformats-officedocument.drawingml.diagramColors+xml"/>
  <Override PartName="/ppt/diagrams/data47.xml" ContentType="application/vnd.openxmlformats-officedocument.drawingml.diagramData+xml"/>
  <Override PartName="/ppt/slides/slide48.xml" ContentType="application/vnd.openxmlformats-officedocument.presentationml.slide+xml"/>
  <Override PartName="/ppt/diagrams/colors12.xml" ContentType="application/vnd.openxmlformats-officedocument.drawingml.diagramColors+xml"/>
  <Override PartName="/ppt/diagrams/colors23.xml" ContentType="application/vnd.openxmlformats-officedocument.drawingml.diagramColors+xml"/>
  <Override PartName="/ppt/diagrams/data25.xml" ContentType="application/vnd.openxmlformats-officedocument.drawingml.diagramData+xml"/>
  <Override PartName="/ppt/diagrams/data36.xml" ContentType="application/vnd.openxmlformats-officedocument.drawingml.diagramData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diagrams/data14.xml" ContentType="application/vnd.openxmlformats-officedocument.drawingml.diagramData+xml"/>
  <Override PartName="/ppt/diagrams/data61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29.xml" ContentType="application/vnd.openxmlformats-officedocument.drawingml.diagramStyle+xml"/>
  <Override PartName="/ppt/diagrams/data50.xml" ContentType="application/vnd.openxmlformats-officedocument.drawingml.diagramData+xml"/>
  <Override PartName="/ppt/slides/slide51.xml" ContentType="application/vnd.openxmlformats-officedocument.presentationml.slide+xml"/>
  <Override PartName="/ppt/theme/themeOverride2.xml" ContentType="application/vnd.openxmlformats-officedocument.themeOverride+xml"/>
  <Override PartName="/ppt/diagrams/quickStyle18.xml" ContentType="application/vnd.openxmlformats-officedocument.drawingml.diagramStyle+xml"/>
  <Override PartName="/ppt/diagrams/layout29.xml" ContentType="application/vnd.openxmlformats-officedocument.drawingml.diagramLayout+xml"/>
  <Override PartName="/ppt/diagrams/quickStyle54.xml" ContentType="application/vnd.openxmlformats-officedocument.drawingml.diagramStyle+xml"/>
  <Override PartName="/ppt/slides/slide40.xml" ContentType="application/vnd.openxmlformats-officedocument.presentationml.slide+xml"/>
  <Override PartName="/ppt/diagrams/layout18.xml" ContentType="application/vnd.openxmlformats-officedocument.drawingml.diagramLayout+xml"/>
  <Override PartName="/ppt/diagrams/quickStyle43.xml" ContentType="application/vnd.openxmlformats-officedocument.drawingml.diagramStyle+xml"/>
  <Override PartName="/ppt/diagrams/layout2.xml" ContentType="application/vnd.openxmlformats-officedocument.drawingml.diagramLayout+xml"/>
  <Default Extension="gif" ContentType="image/gif"/>
  <Override PartName="/ppt/diagrams/colors28.xml" ContentType="application/vnd.openxmlformats-officedocument.drawingml.diagramColors+xml"/>
  <Override PartName="/ppt/diagrams/quickStyle32.xml" ContentType="application/vnd.openxmlformats-officedocument.drawingml.diagramStyle+xml"/>
  <Override PartName="/ppt/diagrams/colors39.xml" ContentType="application/vnd.openxmlformats-officedocument.drawingml.diagramColors+xml"/>
  <Override PartName="/ppt/diagrams/layout54.xml" ContentType="application/vnd.openxmlformats-officedocument.drawingml.diagramLayout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10.xml" ContentType="application/vnd.openxmlformats-officedocument.drawingml.diagramStyle+xml"/>
  <Override PartName="/ppt/diagrams/colors17.xml" ContentType="application/vnd.openxmlformats-officedocument.drawingml.diagramColors+xml"/>
  <Override PartName="/ppt/diagrams/quickStyle21.xml" ContentType="application/vnd.openxmlformats-officedocument.drawingml.diagramStyle+xml"/>
  <Override PartName="/ppt/diagrams/layout32.xml" ContentType="application/vnd.openxmlformats-officedocument.drawingml.diagramLayout+xml"/>
  <Override PartName="/ppt/diagrams/layout43.xml" ContentType="application/vnd.openxmlformats-officedocument.drawingml.diagramLayout+xml"/>
  <Override PartName="/ppt/diagrams/colors64.xml" ContentType="application/vnd.openxmlformats-officedocument.drawingml.diagramColors+xml"/>
  <Override PartName="/ppt/diagrams/drawing11.xml" ContentType="application/vnd.ms-office.drawingml.diagramDrawing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ppt/diagrams/colors53.xml" ContentType="application/vnd.openxmlformats-officedocument.drawingml.diagramColors+xml"/>
  <Override PartName="/ppt/diagrams/data55.xml" ContentType="application/vnd.openxmlformats-officedocument.drawingml.diagramData+xml"/>
  <Override PartName="/docProps/core.xml" ContentType="application/vnd.openxmlformats-package.core-properties+xml"/>
  <Override PartName="/ppt/diagrams/drawing4.xml" ContentType="application/vnd.ms-office.drawingml.diagramDrawing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31.xml" ContentType="application/vnd.openxmlformats-officedocument.drawingml.diagramColors+xml"/>
  <Override PartName="/ppt/diagrams/colors42.xml" ContentType="application/vnd.openxmlformats-officedocument.drawingml.diagramColors+xml"/>
  <Override PartName="/ppt/diagrams/data44.xml" ContentType="application/vnd.openxmlformats-officedocument.drawingml.diagramData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diagrams/colors20.xml" ContentType="application/vnd.openxmlformats-officedocument.drawingml.diagramColors+xml"/>
  <Override PartName="/ppt/diagrams/data33.xml" ContentType="application/vnd.openxmlformats-officedocument.drawingml.diagramData+xml"/>
  <Override PartName="/ppt/diagrams/quickStyle59.xml" ContentType="application/vnd.openxmlformats-officedocument.drawingml.diagramStyle+xml"/>
  <Override PartName="/ppt/slides/slide34.xml" ContentType="application/vnd.openxmlformats-officedocument.presentationml.slide+xml"/>
  <Override PartName="/ppt/diagrams/data11.xml" ContentType="application/vnd.openxmlformats-officedocument.drawingml.diagramData+xml"/>
  <Override PartName="/ppt/diagrams/data22.xml" ContentType="application/vnd.openxmlformats-officedocument.drawingml.diagramData+xml"/>
  <Override PartName="/ppt/diagrams/quickStyle37.xml" ContentType="application/vnd.openxmlformats-officedocument.drawingml.diagramStyle+xml"/>
  <Override PartName="/ppt/diagrams/quickStyle48.xml" ContentType="application/vnd.openxmlformats-officedocument.drawingml.diagramStyle+xml"/>
  <Override PartName="/ppt/diagrams/layout59.xml" ContentType="application/vnd.openxmlformats-officedocument.drawingml.diagramLayout+xml"/>
  <Default Extension="rels" ContentType="application/vnd.openxmlformats-package.relationships+xml"/>
  <Override PartName="/ppt/slides/slide23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diagrams/quickStyle26.xml" ContentType="application/vnd.openxmlformats-officedocument.drawingml.diagramStyle+xml"/>
  <Override PartName="/ppt/diagrams/layout48.xml" ContentType="application/vnd.openxmlformats-officedocument.drawingml.diagram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diagrams/quickStyle15.xml" ContentType="application/vnd.openxmlformats-officedocument.drawingml.diagramStyle+xml"/>
  <Override PartName="/ppt/diagrams/layout37.xml" ContentType="application/vnd.openxmlformats-officedocument.drawingml.diagramLayout+xml"/>
  <Override PartName="/ppt/diagrams/colors58.xml" ContentType="application/vnd.openxmlformats-officedocument.drawingml.diagramColors+xml"/>
  <Override PartName="/ppt/diagrams/quickStyle62.xml" ContentType="application/vnd.openxmlformats-officedocument.drawingml.diagramStyle+xml"/>
  <Override PartName="/ppt/diagrams/drawing16.xml" ContentType="application/vnd.ms-office.drawingml.diagramDrawing+xml"/>
  <Override PartName="/ppt/diagrams/layout15.xml" ContentType="application/vnd.openxmlformats-officedocument.drawingml.diagramLayout+xml"/>
  <Override PartName="/ppt/diagrams/layout26.xml" ContentType="application/vnd.openxmlformats-officedocument.drawingml.diagramLayout+xml"/>
  <Override PartName="/ppt/diagrams/colors47.xml" ContentType="application/vnd.openxmlformats-officedocument.drawingml.diagramColors+xml"/>
  <Override PartName="/ppt/diagrams/quickStyle51.xml" ContentType="application/vnd.openxmlformats-officedocument.drawingml.diagramStyle+xml"/>
  <Override PartName="/ppt/diagrams/layout62.xml" ContentType="application/vnd.openxmlformats-officedocument.drawingml.diagramLayout+xml"/>
  <Override PartName="/ppt/diagrams/drawing9.xml" ContentType="application/vnd.ms-office.drawingml.diagramDrawing+xml"/>
  <Override PartName="/ppt/diagrams/quickStyle9.xml" ContentType="application/vnd.openxmlformats-officedocument.drawingml.diagramStyle+xml"/>
  <Override PartName="/ppt/diagrams/colors36.xml" ContentType="application/vnd.openxmlformats-officedocument.drawingml.diagramColors+xml"/>
  <Override PartName="/ppt/diagrams/quickStyle40.xml" ContentType="application/vnd.openxmlformats-officedocument.drawingml.diagramStyle+xml"/>
  <Override PartName="/ppt/diagrams/data49.xml" ContentType="application/vnd.openxmlformats-officedocument.drawingml.diagramData+xml"/>
  <Override PartName="/ppt/diagrams/layout51.xml" ContentType="application/vnd.openxmlformats-officedocument.drawingml.diagramLayout+xml"/>
  <Override PartName="/ppt/diagrams/colors14.xml" ContentType="application/vnd.openxmlformats-officedocument.drawingml.diagramColors+xml"/>
  <Override PartName="/ppt/diagrams/colors25.xml" ContentType="application/vnd.openxmlformats-officedocument.drawingml.diagramColors+xml"/>
  <Override PartName="/ppt/diagrams/data27.xml" ContentType="application/vnd.openxmlformats-officedocument.drawingml.diagramData+xml"/>
  <Override PartName="/ppt/diagrams/data38.xml" ContentType="application/vnd.openxmlformats-officedocument.drawingml.diagramData+xml"/>
  <Override PartName="/ppt/diagrams/layout40.xml" ContentType="application/vnd.openxmlformats-officedocument.drawingml.diagramLayout+xml"/>
  <Override PartName="/ppt/diagrams/colors61.xml" ContentType="application/vnd.openxmlformats-officedocument.drawingml.diagramColor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diagrams/colors2.xml" ContentType="application/vnd.openxmlformats-officedocument.drawingml.diagramColors+xml"/>
  <Override PartName="/ppt/diagrams/data16.xml" ContentType="application/vnd.openxmlformats-officedocument.drawingml.diagramData+xml"/>
  <Override PartName="/ppt/diagrams/colors50.xml" ContentType="application/vnd.openxmlformats-officedocument.drawingml.diagramColors+xml"/>
  <Override PartName="/ppt/diagrams/data63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ata52.xml" ContentType="application/vnd.openxmlformats-officedocument.drawingml.diagramData+xml"/>
  <Override PartName="/ppt/diagrams/drawing1.xml" ContentType="application/vnd.ms-office.drawingml.diagramDrawing+xml"/>
  <Override PartName="/ppt/slides/slide53.xml" ContentType="application/vnd.openxmlformats-officedocument.presentationml.slide+xml"/>
  <Override PartName="/ppt/diagrams/quickStyle1.xml" ContentType="application/vnd.openxmlformats-officedocument.drawingml.diagramStyle+xml"/>
  <Default Extension="jpeg" ContentType="image/jpeg"/>
  <Override PartName="/ppt/diagrams/data30.xml" ContentType="application/vnd.openxmlformats-officedocument.drawingml.diagramData+xml"/>
  <Override PartName="/ppt/diagrams/data41.xml" ContentType="application/vnd.openxmlformats-officedocument.drawingml.diagramData+xml"/>
  <Override PartName="/ppt/diagrams/quickStyle56.xml" ContentType="application/vnd.openxmlformats-officedocument.drawingml.diagramStyl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diagrams/quickStyle45.xml" ContentType="application/vnd.openxmlformats-officedocument.drawingml.diagramStyl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diagrams/quickStyle34.xml" ContentType="application/vnd.openxmlformats-officedocument.drawingml.diagramStyle+xml"/>
  <Override PartName="/ppt/diagrams/layout56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colors19.xml" ContentType="application/vnd.openxmlformats-officedocument.drawingml.diagramColors+xml"/>
  <Override PartName="/ppt/diagrams/quickStyle23.xml" ContentType="application/vnd.openxmlformats-officedocument.drawingml.diagramStyle+xml"/>
  <Override PartName="/ppt/diagrams/layout34.xml" ContentType="application/vnd.openxmlformats-officedocument.drawingml.diagramLayout+xml"/>
  <Override PartName="/ppt/diagrams/layout45.xml" ContentType="application/vnd.openxmlformats-officedocument.drawingml.diagramLayout+xml"/>
  <Override PartName="/ppt/diagrams/drawing13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2" r:id="rId1"/>
  </p:sldMasterIdLst>
  <p:notesMasterIdLst>
    <p:notesMasterId r:id="rId68"/>
  </p:notesMasterIdLst>
  <p:sldIdLst>
    <p:sldId id="256" r:id="rId2"/>
    <p:sldId id="259" r:id="rId3"/>
    <p:sldId id="272" r:id="rId4"/>
    <p:sldId id="273" r:id="rId5"/>
    <p:sldId id="299" r:id="rId6"/>
    <p:sldId id="268" r:id="rId7"/>
    <p:sldId id="269" r:id="rId8"/>
    <p:sldId id="270" r:id="rId9"/>
    <p:sldId id="278" r:id="rId10"/>
    <p:sldId id="289" r:id="rId11"/>
    <p:sldId id="294" r:id="rId12"/>
    <p:sldId id="291" r:id="rId13"/>
    <p:sldId id="292" r:id="rId14"/>
    <p:sldId id="298" r:id="rId15"/>
    <p:sldId id="286" r:id="rId16"/>
    <p:sldId id="293" r:id="rId17"/>
    <p:sldId id="290" r:id="rId18"/>
    <p:sldId id="275" r:id="rId19"/>
    <p:sldId id="276" r:id="rId20"/>
    <p:sldId id="277" r:id="rId21"/>
    <p:sldId id="301" r:id="rId22"/>
    <p:sldId id="308" r:id="rId23"/>
    <p:sldId id="302" r:id="rId24"/>
    <p:sldId id="303" r:id="rId25"/>
    <p:sldId id="341" r:id="rId26"/>
    <p:sldId id="342" r:id="rId27"/>
    <p:sldId id="343" r:id="rId28"/>
    <p:sldId id="344" r:id="rId29"/>
    <p:sldId id="304" r:id="rId30"/>
    <p:sldId id="305" r:id="rId31"/>
    <p:sldId id="306" r:id="rId32"/>
    <p:sldId id="307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45" r:id="rId50"/>
    <p:sldId id="340" r:id="rId51"/>
    <p:sldId id="325" r:id="rId52"/>
    <p:sldId id="326" r:id="rId53"/>
    <p:sldId id="327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7" r:id="rId63"/>
    <p:sldId id="336" r:id="rId64"/>
    <p:sldId id="338" r:id="rId65"/>
    <p:sldId id="339" r:id="rId66"/>
    <p:sldId id="287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6983" autoAdjust="0"/>
    <p:restoredTop sz="94660"/>
  </p:normalViewPr>
  <p:slideViewPr>
    <p:cSldViewPr snapToGrid="0">
      <p:cViewPr>
        <p:scale>
          <a:sx n="75" d="100"/>
          <a:sy n="75" d="100"/>
        </p:scale>
        <p:origin x="-1836" y="-9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B7D995-52AA-4F67-9F47-85883067297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C4B09A5-5AFC-42B3-A32C-A172C3F05249}">
      <dgm:prSet/>
      <dgm:spPr>
        <a:solidFill>
          <a:schemeClr val="accent1"/>
        </a:solidFill>
        <a:ln>
          <a:solidFill>
            <a:schemeClr val="accent1">
              <a:lumMod val="40000"/>
              <a:lumOff val="6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pPr latinLnBrk="1"/>
          <a:r>
            <a:rPr lang="en-US" b="1" dirty="0"/>
            <a:t>Contents</a:t>
          </a:r>
          <a:endParaRPr lang="ko-KR" dirty="0"/>
        </a:p>
      </dgm:t>
    </dgm:pt>
    <dgm:pt modelId="{FE7842A1-D640-4938-80AF-6ADD189C8396}" type="sibTrans" cxnId="{9D9A1EFE-46C3-4ADA-96C6-00AD9AEC28DA}">
      <dgm:prSet/>
      <dgm:spPr/>
      <dgm:t>
        <a:bodyPr/>
        <a:lstStyle/>
        <a:p>
          <a:pPr latinLnBrk="1"/>
          <a:endParaRPr lang="ko-KR" altLang="en-US"/>
        </a:p>
      </dgm:t>
    </dgm:pt>
    <dgm:pt modelId="{16A40FDC-097D-42E3-9C49-687FF83E1492}" type="parTrans" cxnId="{9D9A1EFE-46C3-4ADA-96C6-00AD9AEC28DA}">
      <dgm:prSet/>
      <dgm:spPr/>
      <dgm:t>
        <a:bodyPr/>
        <a:lstStyle/>
        <a:p>
          <a:pPr latinLnBrk="1"/>
          <a:endParaRPr lang="ko-KR" altLang="en-US"/>
        </a:p>
      </dgm:t>
    </dgm:pt>
    <dgm:pt modelId="{DDC24EC3-E5D0-49BF-8359-47F54F39E70B}" type="pres">
      <dgm:prSet presAssocID="{57B7D995-52AA-4F67-9F47-85883067297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8F439D-954D-45D6-AF63-50D454F5D136}" type="pres">
      <dgm:prSet presAssocID="{6C4B09A5-5AFC-42B3-A32C-A172C3F05249}" presName="parentText" presStyleLbl="node1" presStyleIdx="0" presStyleCnt="1" custLinFactNeighborX="-4161" custLinFactNeighborY="45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E4D767B-0D08-447E-AF2B-77947C39CA19}" type="presOf" srcId="{6C4B09A5-5AFC-42B3-A32C-A172C3F05249}" destId="{298F439D-954D-45D6-AF63-50D454F5D136}" srcOrd="0" destOrd="0" presId="urn:microsoft.com/office/officeart/2005/8/layout/vList2"/>
    <dgm:cxn modelId="{92518F3F-41D5-4116-9F7D-D47F02019B56}" type="presOf" srcId="{57B7D995-52AA-4F67-9F47-858830672973}" destId="{DDC24EC3-E5D0-49BF-8359-47F54F39E70B}" srcOrd="0" destOrd="0" presId="urn:microsoft.com/office/officeart/2005/8/layout/vList2"/>
    <dgm:cxn modelId="{9D9A1EFE-46C3-4ADA-96C6-00AD9AEC28DA}" srcId="{57B7D995-52AA-4F67-9F47-858830672973}" destId="{6C4B09A5-5AFC-42B3-A32C-A172C3F05249}" srcOrd="0" destOrd="0" parTransId="{16A40FDC-097D-42E3-9C49-687FF83E1492}" sibTransId="{FE7842A1-D640-4938-80AF-6ADD189C8396}"/>
    <dgm:cxn modelId="{CE7D40F2-A473-4A61-9F6A-B8650C60DA4F}" type="presParOf" srcId="{DDC24EC3-E5D0-49BF-8359-47F54F39E70B}" destId="{298F439D-954D-45D6-AF63-50D454F5D136}" srcOrd="0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ko-KR" sz="3200" b="1" dirty="0"/>
            <a:t>코드</a:t>
          </a:r>
          <a:r>
            <a:rPr lang="en-US" altLang="ko-KR" sz="3200" b="1" dirty="0"/>
            <a:t> </a:t>
          </a:r>
          <a:r>
            <a:rPr lang="ko-KR" altLang="en-US" sz="3200" b="1" dirty="0"/>
            <a:t>설명</a:t>
          </a:r>
          <a:r>
            <a:rPr lang="en-US" altLang="ko-KR" sz="2500" b="1" dirty="0"/>
            <a:t> [ WAIT – </a:t>
          </a:r>
          <a:r>
            <a:rPr lang="ko-KR" altLang="en-US" sz="2500" b="1" dirty="0" err="1"/>
            <a:t>접속자</a:t>
          </a:r>
          <a:r>
            <a:rPr lang="ko-KR" altLang="en-US" sz="2500" b="1" dirty="0"/>
            <a:t> 관리</a:t>
          </a:r>
          <a:r>
            <a:rPr lang="en-US" altLang="ko-KR" sz="2400" b="1" dirty="0"/>
            <a:t> ] 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1EF75EA-6E0D-4830-ADF3-10575BB4A2CB}" type="presOf" srcId="{9BD30CD1-0CB9-4515-96D5-6D6DF91FE152}" destId="{7672CD2C-E6C6-4CDE-9F8B-00060FB05B6B}" srcOrd="0" destOrd="0" presId="urn:microsoft.com/office/officeart/2005/8/layout/vList2"/>
    <dgm:cxn modelId="{9E22D677-8050-4E35-BEAA-B1504BDA0BCE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7D3DB1EE-880D-4EF3-B667-95766FB1FD0B}" type="presParOf" srcId="{7672CD2C-E6C6-4CDE-9F8B-00060FB05B6B}" destId="{ECC24005-FC79-4691-A54D-56194D70DA51}" srcOrd="0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ko-KR" sz="3200" b="1" dirty="0"/>
            <a:t>코드</a:t>
          </a:r>
          <a:r>
            <a:rPr lang="en-US" altLang="ko-KR" sz="3200" b="1" dirty="0"/>
            <a:t> </a:t>
          </a:r>
          <a:r>
            <a:rPr lang="ko-KR" altLang="en-US" sz="3200" b="1" dirty="0"/>
            <a:t>설명</a:t>
          </a:r>
          <a:r>
            <a:rPr lang="en-US" altLang="ko-KR" sz="2500" b="1" dirty="0"/>
            <a:t> [ WAIT - </a:t>
          </a:r>
          <a:r>
            <a:rPr lang="ko-KR" altLang="en-US" sz="2500" b="1" dirty="0" err="1"/>
            <a:t>채팅창</a:t>
          </a:r>
          <a:r>
            <a:rPr lang="en-US" altLang="ko-KR" sz="2400" b="1" dirty="0"/>
            <a:t> ] 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1EF75EA-6E0D-4830-ADF3-10575BB4A2CB}" type="presOf" srcId="{9BD30CD1-0CB9-4515-96D5-6D6DF91FE152}" destId="{7672CD2C-E6C6-4CDE-9F8B-00060FB05B6B}" srcOrd="0" destOrd="0" presId="urn:microsoft.com/office/officeart/2005/8/layout/vList2"/>
    <dgm:cxn modelId="{9E22D677-8050-4E35-BEAA-B1504BDA0BCE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7D3DB1EE-880D-4EF3-B667-95766FB1FD0B}" type="presParOf" srcId="{7672CD2C-E6C6-4CDE-9F8B-00060FB05B6B}" destId="{ECC24005-FC79-4691-A54D-56194D70DA51}" srcOrd="0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ko-KR" sz="3200" b="1" dirty="0"/>
            <a:t>코드</a:t>
          </a:r>
          <a:r>
            <a:rPr lang="en-US" altLang="ko-KR" sz="3200" b="1" dirty="0"/>
            <a:t> </a:t>
          </a:r>
          <a:r>
            <a:rPr lang="ko-KR" altLang="en-US" sz="3200" b="1" dirty="0"/>
            <a:t>설명</a:t>
          </a:r>
          <a:r>
            <a:rPr lang="en-US" altLang="ko-KR" sz="2500" b="1" dirty="0"/>
            <a:t> [ WAIT - </a:t>
          </a:r>
          <a:r>
            <a:rPr lang="ko-KR" altLang="en-US" sz="2500" b="1" dirty="0" err="1"/>
            <a:t>방생성</a:t>
          </a:r>
          <a:r>
            <a:rPr lang="en-US" altLang="ko-KR" sz="2400" b="1" dirty="0"/>
            <a:t> </a:t>
          </a:r>
          <a:r>
            <a:rPr lang="en-US" altLang="ko-KR" sz="2400" b="1" dirty="0" smtClean="0"/>
            <a:t>/</a:t>
          </a:r>
          <a:r>
            <a:rPr lang="ko-KR" altLang="en-US" sz="2400" b="1" dirty="0" smtClean="0"/>
            <a:t>입장</a:t>
          </a:r>
          <a:r>
            <a:rPr lang="en-US" altLang="ko-KR" sz="2400" b="1" dirty="0" smtClean="0"/>
            <a:t>] 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1EF75EA-6E0D-4830-ADF3-10575BB4A2CB}" type="presOf" srcId="{9BD30CD1-0CB9-4515-96D5-6D6DF91FE152}" destId="{7672CD2C-E6C6-4CDE-9F8B-00060FB05B6B}" srcOrd="0" destOrd="0" presId="urn:microsoft.com/office/officeart/2005/8/layout/vList2"/>
    <dgm:cxn modelId="{9E22D677-8050-4E35-BEAA-B1504BDA0BCE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7D3DB1EE-880D-4EF3-B667-95766FB1FD0B}" type="presParOf" srcId="{7672CD2C-E6C6-4CDE-9F8B-00060FB05B6B}" destId="{ECC24005-FC79-4691-A54D-56194D70DA51}" srcOrd="0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ko-KR" sz="3200" b="1" dirty="0"/>
            <a:t>코드</a:t>
          </a:r>
          <a:r>
            <a:rPr lang="en-US" altLang="ko-KR" sz="3200" b="1" dirty="0"/>
            <a:t> </a:t>
          </a:r>
          <a:r>
            <a:rPr lang="ko-KR" altLang="en-US" sz="3200" b="1" dirty="0"/>
            <a:t>설명</a:t>
          </a:r>
          <a:r>
            <a:rPr lang="en-US" altLang="ko-KR" sz="2500" b="1" dirty="0"/>
            <a:t> [ WAIT - </a:t>
          </a:r>
          <a:r>
            <a:rPr lang="ko-KR" altLang="en-US" sz="2500" b="1" dirty="0" err="1"/>
            <a:t>방생성</a:t>
          </a:r>
          <a:r>
            <a:rPr lang="en-US" altLang="ko-KR" sz="2400" b="1" dirty="0"/>
            <a:t> </a:t>
          </a:r>
          <a:r>
            <a:rPr lang="en-US" altLang="ko-KR" sz="2400" b="1" dirty="0" smtClean="0"/>
            <a:t>/</a:t>
          </a:r>
          <a:r>
            <a:rPr lang="ko-KR" altLang="en-US" sz="2400" b="1" dirty="0" smtClean="0"/>
            <a:t>입장</a:t>
          </a:r>
          <a:r>
            <a:rPr lang="en-US" altLang="ko-KR" sz="2400" b="1" dirty="0" smtClean="0"/>
            <a:t>] 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947104A-19F2-46FA-8EFB-0D214418BF5D}" type="presOf" srcId="{9BD30CD1-0CB9-4515-96D5-6D6DF91FE152}" destId="{7672CD2C-E6C6-4CDE-9F8B-00060FB05B6B}" srcOrd="0" destOrd="0" presId="urn:microsoft.com/office/officeart/2005/8/layout/vList2"/>
    <dgm:cxn modelId="{78407739-1BEC-43B9-B2C9-C2C8A2C9F48A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EC08349B-4D41-48C9-9747-75846E9D5429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ko-KR" sz="3200" b="1" dirty="0"/>
            <a:t>코드</a:t>
          </a:r>
          <a:r>
            <a:rPr lang="en-US" altLang="ko-KR" sz="3200" b="1" dirty="0"/>
            <a:t> </a:t>
          </a:r>
          <a:r>
            <a:rPr lang="ko-KR" altLang="en-US" sz="3200" b="1" dirty="0"/>
            <a:t>설명</a:t>
          </a:r>
          <a:r>
            <a:rPr lang="en-US" altLang="ko-KR" sz="2500" b="1" dirty="0"/>
            <a:t> </a:t>
          </a:r>
          <a:r>
            <a:rPr lang="en-US" altLang="ko-KR" sz="2400" b="1" dirty="0"/>
            <a:t>[ GAME - </a:t>
          </a:r>
          <a:r>
            <a:rPr lang="ko-KR" altLang="en-US" sz="2400" b="1" dirty="0"/>
            <a:t>게임 룰</a:t>
          </a:r>
          <a:r>
            <a:rPr lang="en-US" altLang="ko-KR" sz="2400" b="1" dirty="0"/>
            <a:t> ] 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1EF75EA-6E0D-4830-ADF3-10575BB4A2CB}" type="presOf" srcId="{9BD30CD1-0CB9-4515-96D5-6D6DF91FE152}" destId="{7672CD2C-E6C6-4CDE-9F8B-00060FB05B6B}" srcOrd="0" destOrd="0" presId="urn:microsoft.com/office/officeart/2005/8/layout/vList2"/>
    <dgm:cxn modelId="{9E22D677-8050-4E35-BEAA-B1504BDA0BCE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7D3DB1EE-880D-4EF3-B667-95766FB1FD0B}" type="presParOf" srcId="{7672CD2C-E6C6-4CDE-9F8B-00060FB05B6B}" destId="{ECC24005-FC79-4691-A54D-56194D70DA51}" srcOrd="0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ko-KR" sz="3200" b="1" dirty="0"/>
            <a:t>코드</a:t>
          </a:r>
          <a:r>
            <a:rPr lang="en-US" altLang="ko-KR" sz="3200" b="1" dirty="0"/>
            <a:t> </a:t>
          </a:r>
          <a:r>
            <a:rPr lang="ko-KR" altLang="en-US" sz="3200" b="1" dirty="0"/>
            <a:t>설명</a:t>
          </a:r>
          <a:r>
            <a:rPr lang="en-US" altLang="ko-KR" sz="2500" b="1" dirty="0"/>
            <a:t> </a:t>
          </a:r>
          <a:r>
            <a:rPr lang="en-US" altLang="ko-KR" sz="2400" b="1" dirty="0"/>
            <a:t>[ GAME - </a:t>
          </a:r>
          <a:r>
            <a:rPr lang="ko-KR" altLang="en-US" sz="2400" b="1" dirty="0"/>
            <a:t>문제</a:t>
          </a:r>
          <a:r>
            <a:rPr lang="en-US" altLang="ko-KR" sz="2400" b="1" dirty="0"/>
            <a:t> ] 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1EF75EA-6E0D-4830-ADF3-10575BB4A2CB}" type="presOf" srcId="{9BD30CD1-0CB9-4515-96D5-6D6DF91FE152}" destId="{7672CD2C-E6C6-4CDE-9F8B-00060FB05B6B}" srcOrd="0" destOrd="0" presId="urn:microsoft.com/office/officeart/2005/8/layout/vList2"/>
    <dgm:cxn modelId="{9E22D677-8050-4E35-BEAA-B1504BDA0BCE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7D3DB1EE-880D-4EF3-B667-95766FB1FD0B}" type="presParOf" srcId="{7672CD2C-E6C6-4CDE-9F8B-00060FB05B6B}" destId="{ECC24005-FC79-4691-A54D-56194D70DA51}" srcOrd="0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ko-KR" sz="3200" b="1" dirty="0"/>
            <a:t>코드</a:t>
          </a:r>
          <a:r>
            <a:rPr lang="en-US" altLang="ko-KR" sz="3200" b="1" dirty="0"/>
            <a:t> </a:t>
          </a:r>
          <a:r>
            <a:rPr lang="ko-KR" altLang="en-US" sz="3200" b="1" dirty="0"/>
            <a:t>설명</a:t>
          </a:r>
          <a:r>
            <a:rPr lang="en-US" altLang="ko-KR" sz="3200" b="1" dirty="0"/>
            <a:t> </a:t>
          </a:r>
          <a:r>
            <a:rPr lang="en-US" altLang="ko-KR" sz="2400" b="1" dirty="0"/>
            <a:t>[ GAME - </a:t>
          </a:r>
          <a:r>
            <a:rPr lang="ko-KR" altLang="en-US" sz="2400" b="1" dirty="0"/>
            <a:t>캐릭터</a:t>
          </a:r>
          <a:r>
            <a:rPr lang="en-US" altLang="ko-KR" sz="2400" b="1" dirty="0"/>
            <a:t> ]   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1EF75EA-6E0D-4830-ADF3-10575BB4A2CB}" type="presOf" srcId="{9BD30CD1-0CB9-4515-96D5-6D6DF91FE152}" destId="{7672CD2C-E6C6-4CDE-9F8B-00060FB05B6B}" srcOrd="0" destOrd="0" presId="urn:microsoft.com/office/officeart/2005/8/layout/vList2"/>
    <dgm:cxn modelId="{9E22D677-8050-4E35-BEAA-B1504BDA0BCE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7D3DB1EE-880D-4EF3-B667-95766FB1FD0B}" type="presParOf" srcId="{7672CD2C-E6C6-4CDE-9F8B-00060FB05B6B}" destId="{ECC24005-FC79-4691-A54D-56194D70DA51}" srcOrd="0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ko-KR" altLang="en-US" sz="3200" b="1" dirty="0"/>
            <a:t>구현</a:t>
          </a:r>
          <a:r>
            <a:rPr lang="ko-KR" altLang="en-US" sz="2500" b="1" dirty="0"/>
            <a:t> </a:t>
          </a:r>
          <a:r>
            <a:rPr lang="ko-KR" altLang="en-US" sz="3200" b="1" dirty="0"/>
            <a:t>결과</a:t>
          </a:r>
          <a:r>
            <a:rPr lang="en-US" altLang="ko-KR" sz="2500" b="1" dirty="0"/>
            <a:t> [ </a:t>
          </a:r>
          <a:r>
            <a:rPr lang="en-US" altLang="ko-KR" sz="2400" b="1" dirty="0"/>
            <a:t>Login ] 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1EF75EA-6E0D-4830-ADF3-10575BB4A2CB}" type="presOf" srcId="{9BD30CD1-0CB9-4515-96D5-6D6DF91FE152}" destId="{7672CD2C-E6C6-4CDE-9F8B-00060FB05B6B}" srcOrd="0" destOrd="0" presId="urn:microsoft.com/office/officeart/2005/8/layout/vList2"/>
    <dgm:cxn modelId="{9E22D677-8050-4E35-BEAA-B1504BDA0BCE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7D3DB1EE-880D-4EF3-B667-95766FB1FD0B}" type="presParOf" srcId="{7672CD2C-E6C6-4CDE-9F8B-00060FB05B6B}" destId="{ECC24005-FC79-4691-A54D-56194D70DA51}" srcOrd="0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ko-KR" altLang="en-US" sz="3200" b="1" dirty="0"/>
            <a:t>구현</a:t>
          </a:r>
          <a:r>
            <a:rPr lang="ko-KR" altLang="en-US" sz="2500" b="1" dirty="0"/>
            <a:t> </a:t>
          </a:r>
          <a:r>
            <a:rPr lang="ko-KR" altLang="en-US" sz="3200" b="1" dirty="0"/>
            <a:t>결과</a:t>
          </a:r>
          <a:r>
            <a:rPr lang="en-US" altLang="ko-KR" sz="2500" b="1" dirty="0"/>
            <a:t> [ </a:t>
          </a:r>
          <a:r>
            <a:rPr lang="en-US" altLang="ko-KR" sz="2400" b="1" dirty="0"/>
            <a:t>Wait ] 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1EF75EA-6E0D-4830-ADF3-10575BB4A2CB}" type="presOf" srcId="{9BD30CD1-0CB9-4515-96D5-6D6DF91FE152}" destId="{7672CD2C-E6C6-4CDE-9F8B-00060FB05B6B}" srcOrd="0" destOrd="0" presId="urn:microsoft.com/office/officeart/2005/8/layout/vList2"/>
    <dgm:cxn modelId="{9E22D677-8050-4E35-BEAA-B1504BDA0BCE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7D3DB1EE-880D-4EF3-B667-95766FB1FD0B}" type="presParOf" srcId="{7672CD2C-E6C6-4CDE-9F8B-00060FB05B6B}" destId="{ECC24005-FC79-4691-A54D-56194D70DA51}" srcOrd="0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ko-KR" altLang="en-US" sz="3200" b="1" dirty="0"/>
            <a:t>구현</a:t>
          </a:r>
          <a:r>
            <a:rPr lang="ko-KR" altLang="en-US" sz="2500" b="1" dirty="0"/>
            <a:t> </a:t>
          </a:r>
          <a:r>
            <a:rPr lang="ko-KR" altLang="en-US" sz="3200" b="1" dirty="0"/>
            <a:t>결과</a:t>
          </a:r>
          <a:r>
            <a:rPr lang="en-US" altLang="ko-KR" sz="2500" b="1" dirty="0"/>
            <a:t> [ </a:t>
          </a:r>
          <a:r>
            <a:rPr lang="en-US" altLang="ko-KR" sz="2400" b="1" dirty="0"/>
            <a:t>Game ] 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1EF75EA-6E0D-4830-ADF3-10575BB4A2CB}" type="presOf" srcId="{9BD30CD1-0CB9-4515-96D5-6D6DF91FE152}" destId="{7672CD2C-E6C6-4CDE-9F8B-00060FB05B6B}" srcOrd="0" destOrd="0" presId="urn:microsoft.com/office/officeart/2005/8/layout/vList2"/>
    <dgm:cxn modelId="{9E22D677-8050-4E35-BEAA-B1504BDA0BCE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7D3DB1EE-880D-4EF3-B667-95766FB1FD0B}" type="presParOf" srcId="{7672CD2C-E6C6-4CDE-9F8B-00060FB05B6B}" destId="{ECC24005-FC79-4691-A54D-56194D70DA51}" srcOrd="0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ko-KR" altLang="en-US" sz="3200" b="1" dirty="0"/>
            <a:t>개발동기</a:t>
          </a:r>
          <a:r>
            <a:rPr lang="en-US" altLang="ko-KR" sz="2500" b="1" dirty="0"/>
            <a:t> [</a:t>
          </a:r>
          <a:r>
            <a:rPr lang="en-US" altLang="ko-KR" sz="2400" b="1" dirty="0"/>
            <a:t> OXOX Quiz ] 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1EF75EA-6E0D-4830-ADF3-10575BB4A2CB}" type="presOf" srcId="{9BD30CD1-0CB9-4515-96D5-6D6DF91FE152}" destId="{7672CD2C-E6C6-4CDE-9F8B-00060FB05B6B}" srcOrd="0" destOrd="0" presId="urn:microsoft.com/office/officeart/2005/8/layout/vList2"/>
    <dgm:cxn modelId="{9E22D677-8050-4E35-BEAA-B1504BDA0BCE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7D3DB1EE-880D-4EF3-B667-95766FB1FD0B}" type="presParOf" srcId="{7672CD2C-E6C6-4CDE-9F8B-00060FB05B6B}" destId="{ECC24005-FC79-4691-A54D-56194D70DA51}" srcOrd="0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애플리케이션 구현 개발환경 구축 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1876B00-7749-4305-B478-D7B90EC04463}" type="presOf" srcId="{9BD30CD1-0CB9-4515-96D5-6D6DF91FE152}" destId="{7672CD2C-E6C6-4CDE-9F8B-00060FB05B6B}" srcOrd="0" destOrd="0" presId="urn:microsoft.com/office/officeart/2005/8/layout/vList2"/>
    <dgm:cxn modelId="{22E0621F-7170-476D-BFE6-492102EFD680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E037C921-6DC5-4EA3-A933-F96DE4311C3D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애플리케이션 구현 개발환경 구축 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F9C805A-A336-40D8-B8A3-F50AD3F57381}" type="presOf" srcId="{9BD30CD1-0CB9-4515-96D5-6D6DF91FE152}" destId="{7672CD2C-E6C6-4CDE-9F8B-00060FB05B6B}" srcOrd="0" destOrd="0" presId="urn:microsoft.com/office/officeart/2005/8/layout/vList2"/>
    <dgm:cxn modelId="{17C1B4A7-5D26-4268-8380-0C35BF2BC33A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2C436CE0-5377-4588-A383-7B95F9B1DEE0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애플리케이션 구현 개발환경 구축 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4729E49-F353-438C-8D24-9AAF91A9A775}" type="presOf" srcId="{BBAFF1D9-10DF-4D60-A0D7-410381C86D64}" destId="{ECC24005-FC79-4691-A54D-56194D70DA51}" srcOrd="0" destOrd="0" presId="urn:microsoft.com/office/officeart/2005/8/layout/vList2"/>
    <dgm:cxn modelId="{241E4ED5-6633-4181-8782-704D1409D10F}" type="presOf" srcId="{9BD30CD1-0CB9-4515-96D5-6D6DF91FE152}" destId="{7672CD2C-E6C6-4CDE-9F8B-00060FB05B6B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BA556695-816A-4518-9B51-A4F9E1D612A7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공통 모듈 구현하기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E47F379-BBDB-4F40-8FE0-16B084401ABA}" type="presOf" srcId="{9BD30CD1-0CB9-4515-96D5-6D6DF91FE152}" destId="{7672CD2C-E6C6-4CDE-9F8B-00060FB05B6B}" srcOrd="0" destOrd="0" presId="urn:microsoft.com/office/officeart/2005/8/layout/vList2"/>
    <dgm:cxn modelId="{DEA88650-E083-4946-B7BC-D84F2A5FB18C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BD22284E-F0F8-41DB-A51F-120A3C1D4BF3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공통 모듈 구현하기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76121E8-AD93-4B76-B707-8F45D5E2B314}" type="presOf" srcId="{BBAFF1D9-10DF-4D60-A0D7-410381C86D64}" destId="{ECC24005-FC79-4691-A54D-56194D70DA51}" srcOrd="0" destOrd="0" presId="urn:microsoft.com/office/officeart/2005/8/layout/vList2"/>
    <dgm:cxn modelId="{72F9F1BA-E897-41A4-8A35-FB861D3F928A}" type="presOf" srcId="{9BD30CD1-0CB9-4515-96D5-6D6DF91FE152}" destId="{7672CD2C-E6C6-4CDE-9F8B-00060FB05B6B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13F3E912-C276-408F-8047-3BF6D8ADEC0F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공통 모듈 구현하기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21ADBA4-6CF1-44F9-A4FD-B7E5FFD1061F}" type="presOf" srcId="{BBAFF1D9-10DF-4D60-A0D7-410381C86D64}" destId="{ECC24005-FC79-4691-A54D-56194D70DA51}" srcOrd="0" destOrd="0" presId="urn:microsoft.com/office/officeart/2005/8/layout/vList2"/>
    <dgm:cxn modelId="{E491756F-7D34-4FED-A911-5B427740ABAC}" type="presOf" srcId="{9BD30CD1-0CB9-4515-96D5-6D6DF91FE152}" destId="{7672CD2C-E6C6-4CDE-9F8B-00060FB05B6B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21EF7D3B-0EBD-407F-A3AE-EFF104E74204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공통 모듈 구현하기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8FDB2F2-73E6-4D9D-BA83-FB01C48261D4}" type="presOf" srcId="{9BD30CD1-0CB9-4515-96D5-6D6DF91FE152}" destId="{7672CD2C-E6C6-4CDE-9F8B-00060FB05B6B}" srcOrd="0" destOrd="0" presId="urn:microsoft.com/office/officeart/2005/8/layout/vList2"/>
    <dgm:cxn modelId="{51D555A4-F654-40F0-95D3-F6217D3F149A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C73282E1-BBCA-4C4E-803A-EA55B10481EE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공통 모듈 구현하기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D3FDCBE-6E58-4EC2-B49D-D0A66F761625}" type="presOf" srcId="{BBAFF1D9-10DF-4D60-A0D7-410381C86D64}" destId="{ECC24005-FC79-4691-A54D-56194D70DA51}" srcOrd="0" destOrd="0" presId="urn:microsoft.com/office/officeart/2005/8/layout/vList2"/>
    <dgm:cxn modelId="{C87F9F62-14BD-4E02-86A9-7939ABA671B7}" type="presOf" srcId="{9BD30CD1-0CB9-4515-96D5-6D6DF91FE152}" destId="{7672CD2C-E6C6-4CDE-9F8B-00060FB05B6B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2C6F8D5E-9BA0-44FF-A9D4-80B6CBF73A9D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공통 모듈 구현하기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C6045A9-E172-4538-BAB7-9DB96DD84704}" type="presOf" srcId="{9BD30CD1-0CB9-4515-96D5-6D6DF91FE152}" destId="{7672CD2C-E6C6-4CDE-9F8B-00060FB05B6B}" srcOrd="0" destOrd="0" presId="urn:microsoft.com/office/officeart/2005/8/layout/vList2"/>
    <dgm:cxn modelId="{A60A4AF4-F943-4F48-9091-5D900B8E9A8C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3742C487-09EA-4884-B915-E9BCCE3F6DFE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공통 모듈 구현하기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7AA2194-061F-4DE3-887C-D133A369D7A4}" type="presOf" srcId="{BBAFF1D9-10DF-4D60-A0D7-410381C86D64}" destId="{ECC24005-FC79-4691-A54D-56194D70DA51}" srcOrd="0" destOrd="0" presId="urn:microsoft.com/office/officeart/2005/8/layout/vList2"/>
    <dgm:cxn modelId="{D6D22E04-B6B0-4F5B-954C-7FE106A889F6}" type="presOf" srcId="{9BD30CD1-0CB9-4515-96D5-6D6DF91FE152}" destId="{7672CD2C-E6C6-4CDE-9F8B-00060FB05B6B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523DC4A8-DBDF-4371-ABF5-233C9B454079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algn="l" latinLnBrk="1"/>
          <a:r>
            <a:rPr lang="ko-KR" altLang="en-US" sz="3200" b="1" dirty="0"/>
            <a:t>소개</a:t>
          </a:r>
          <a:r>
            <a:rPr lang="en-US" altLang="ko-KR" sz="2500" b="1" dirty="0"/>
            <a:t> [</a:t>
          </a:r>
          <a:r>
            <a:rPr lang="en-US" altLang="ko-KR" sz="2400" b="1" dirty="0"/>
            <a:t> </a:t>
          </a:r>
          <a:r>
            <a:rPr lang="ko-KR" altLang="en-US" sz="2400" b="1" dirty="0"/>
            <a:t>조원 및 역할 </a:t>
          </a:r>
          <a:r>
            <a:rPr lang="en-US" altLang="ko-KR" sz="2400" b="1" dirty="0"/>
            <a:t>]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Y="50805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1EF75EA-6E0D-4830-ADF3-10575BB4A2CB}" type="presOf" srcId="{9BD30CD1-0CB9-4515-96D5-6D6DF91FE152}" destId="{7672CD2C-E6C6-4CDE-9F8B-00060FB05B6B}" srcOrd="0" destOrd="0" presId="urn:microsoft.com/office/officeart/2005/8/layout/vList2"/>
    <dgm:cxn modelId="{9E22D677-8050-4E35-BEAA-B1504BDA0BCE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7D3DB1EE-880D-4EF3-B667-95766FB1FD0B}" type="presParOf" srcId="{7672CD2C-E6C6-4CDE-9F8B-00060FB05B6B}" destId="{ECC24005-FC79-4691-A54D-56194D70DA51}" srcOrd="0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공통 모듈 구현하기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97145F8-0F3D-407A-83D9-318ED486D415}" type="presOf" srcId="{9BD30CD1-0CB9-4515-96D5-6D6DF91FE152}" destId="{7672CD2C-E6C6-4CDE-9F8B-00060FB05B6B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8FC0EE20-4FF5-42EB-8DB5-46027C11F763}" type="presOf" srcId="{BBAFF1D9-10DF-4D60-A0D7-410381C86D64}" destId="{ECC24005-FC79-4691-A54D-56194D70DA51}" srcOrd="0" destOrd="0" presId="urn:microsoft.com/office/officeart/2005/8/layout/vList2"/>
    <dgm:cxn modelId="{1FCFAD9F-3F2D-442E-9EF8-8255F5656950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서버 프로그램 구현하기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C9AD205-4CA3-4F81-AB1D-8EDC4B248215}" type="presOf" srcId="{9BD30CD1-0CB9-4515-96D5-6D6DF91FE152}" destId="{7672CD2C-E6C6-4CDE-9F8B-00060FB05B6B}" srcOrd="0" destOrd="0" presId="urn:microsoft.com/office/officeart/2005/8/layout/vList2"/>
    <dgm:cxn modelId="{B2494663-E11F-4FC3-8D93-D375ADC2681E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CB1952FF-1BE3-429B-8916-9F7AC293E42B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서버 프로그램 구현하기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68BD09B-5481-4672-BC0D-71DF4C17BB8D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0E192F76-5A0B-4A80-8E95-6FAF902C08DA}" type="presOf" srcId="{9BD30CD1-0CB9-4515-96D5-6D6DF91FE152}" destId="{7672CD2C-E6C6-4CDE-9F8B-00060FB05B6B}" srcOrd="0" destOrd="0" presId="urn:microsoft.com/office/officeart/2005/8/layout/vList2"/>
    <dgm:cxn modelId="{B5A8CB61-513E-439D-BEA6-F4C062DF5CBE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서버 프로그램 구현하기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A339342-C81A-4980-AA0D-300EB1EFEB08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9B5515CE-24B6-48EA-98C3-E64A11FF94F8}" type="presOf" srcId="{9BD30CD1-0CB9-4515-96D5-6D6DF91FE152}" destId="{7672CD2C-E6C6-4CDE-9F8B-00060FB05B6B}" srcOrd="0" destOrd="0" presId="urn:microsoft.com/office/officeart/2005/8/layout/vList2"/>
    <dgm:cxn modelId="{B87913AB-178C-475C-B27E-D850B253748E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화면구현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3ED5DDA-9BB5-4452-9E70-8BD0DAAF1650}" type="presOf" srcId="{BBAFF1D9-10DF-4D60-A0D7-410381C86D64}" destId="{ECC24005-FC79-4691-A54D-56194D70DA51}" srcOrd="0" destOrd="0" presId="urn:microsoft.com/office/officeart/2005/8/layout/vList2"/>
    <dgm:cxn modelId="{975A8282-5C7B-4FF9-B298-F87D04096A88}" type="presOf" srcId="{9BD30CD1-0CB9-4515-96D5-6D6DF91FE152}" destId="{7672CD2C-E6C6-4CDE-9F8B-00060FB05B6B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372D9ED6-B087-43DF-B4B5-CA9767B8487A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화면구현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81FE466-C7DA-4574-A8CE-0AC3F0DDE45A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3E1B2E85-E306-4EB2-9071-86C9A6F2C6B2}" type="presOf" srcId="{9BD30CD1-0CB9-4515-96D5-6D6DF91FE152}" destId="{7672CD2C-E6C6-4CDE-9F8B-00060FB05B6B}" srcOrd="0" destOrd="0" presId="urn:microsoft.com/office/officeart/2005/8/layout/vList2"/>
    <dgm:cxn modelId="{47B50B2C-60B9-4124-BB6B-53FF8B7AE7F1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화면구현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2635322-4707-4BD3-9F65-86D2669AC55D}" type="presOf" srcId="{BBAFF1D9-10DF-4D60-A0D7-410381C86D64}" destId="{ECC24005-FC79-4691-A54D-56194D70DA51}" srcOrd="0" destOrd="0" presId="urn:microsoft.com/office/officeart/2005/8/layout/vList2"/>
    <dgm:cxn modelId="{8D371CBA-6F55-402F-B22E-017783DDFA64}" type="presOf" srcId="{9BD30CD1-0CB9-4515-96D5-6D6DF91FE152}" destId="{7672CD2C-E6C6-4CDE-9F8B-00060FB05B6B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A9C888A2-B985-4C75-9660-8A03D5C6B501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화면구현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963DE9B-F4CA-4E10-B3D5-01BEB120926F}" type="presOf" srcId="{9BD30CD1-0CB9-4515-96D5-6D6DF91FE152}" destId="{7672CD2C-E6C6-4CDE-9F8B-00060FB05B6B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888ED1CE-5BD4-4881-BB20-C0B2699D2033}" type="presOf" srcId="{BBAFF1D9-10DF-4D60-A0D7-410381C86D64}" destId="{ECC24005-FC79-4691-A54D-56194D70DA51}" srcOrd="0" destOrd="0" presId="urn:microsoft.com/office/officeart/2005/8/layout/vList2"/>
    <dgm:cxn modelId="{D2B3A387-194C-49C1-849D-DD38AE093DAF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화면구현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7FD09A2-512E-4A5B-A764-13F5105AAD6D}" type="presOf" srcId="{9BD30CD1-0CB9-4515-96D5-6D6DF91FE152}" destId="{7672CD2C-E6C6-4CDE-9F8B-00060FB05B6B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2895673D-7A18-4363-BF91-65634975D2EB}" type="presOf" srcId="{BBAFF1D9-10DF-4D60-A0D7-410381C86D64}" destId="{ECC24005-FC79-4691-A54D-56194D70DA51}" srcOrd="0" destOrd="0" presId="urn:microsoft.com/office/officeart/2005/8/layout/vList2"/>
    <dgm:cxn modelId="{0A74D03E-8F77-4912-9F4B-F04A2F05E966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화면구현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B038F80-145B-4558-82A1-C7B69823B390}" type="presOf" srcId="{9BD30CD1-0CB9-4515-96D5-6D6DF91FE152}" destId="{7672CD2C-E6C6-4CDE-9F8B-00060FB05B6B}" srcOrd="0" destOrd="0" presId="urn:microsoft.com/office/officeart/2005/8/layout/vList2"/>
    <dgm:cxn modelId="{541D51CA-B6B5-4C5C-BECB-21E50EB23E58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80B3F492-77A4-4DAF-997C-9A562EAC0258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ko-KR" altLang="en-US" sz="2400" b="1" dirty="0" smtClean="0"/>
            <a:t>개발 일정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D874754-4AA7-4320-9D19-4157F0A9552E}" type="presOf" srcId="{BBAFF1D9-10DF-4D60-A0D7-410381C86D64}" destId="{ECC24005-FC79-4691-A54D-56194D70DA51}" srcOrd="0" destOrd="0" presId="urn:microsoft.com/office/officeart/2005/8/layout/vList2"/>
    <dgm:cxn modelId="{9442EF24-E48C-436E-86BB-B47BB9E04674}" type="presOf" srcId="{9BD30CD1-0CB9-4515-96D5-6D6DF91FE152}" destId="{7672CD2C-E6C6-4CDE-9F8B-00060FB05B6B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AB83CCDE-E12E-4642-BE6D-417170121C98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화면구현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F4F19A3-72D0-49F5-BB14-22DEBC6565AC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24944172-1BB7-4376-8F15-70D88B0F4C43}" type="presOf" srcId="{9BD30CD1-0CB9-4515-96D5-6D6DF91FE152}" destId="{7672CD2C-E6C6-4CDE-9F8B-00060FB05B6B}" srcOrd="0" destOrd="0" presId="urn:microsoft.com/office/officeart/2005/8/layout/vList2"/>
    <dgm:cxn modelId="{0B826963-E6A0-4BA5-B9C8-A2DBAFC46ADB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화면구현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E8D6013-49BA-4753-9478-B16C50FC78EC}" type="presOf" srcId="{BBAFF1D9-10DF-4D60-A0D7-410381C86D64}" destId="{ECC24005-FC79-4691-A54D-56194D70DA51}" srcOrd="0" destOrd="0" presId="urn:microsoft.com/office/officeart/2005/8/layout/vList2"/>
    <dgm:cxn modelId="{E47BEBDE-9DD5-4E5E-8761-C6BC890FC640}" type="presOf" srcId="{9BD30CD1-0CB9-4515-96D5-6D6DF91FE152}" destId="{7672CD2C-E6C6-4CDE-9F8B-00060FB05B6B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A4A6E726-6273-4BBF-AD3B-065E5A9954B8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화면구현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C0E505D-4044-4DCA-AB6F-39A08FE431E7}" type="presOf" srcId="{BBAFF1D9-10DF-4D60-A0D7-410381C86D64}" destId="{ECC24005-FC79-4691-A54D-56194D70DA51}" srcOrd="0" destOrd="0" presId="urn:microsoft.com/office/officeart/2005/8/layout/vList2"/>
    <dgm:cxn modelId="{4032D689-0F1D-44B5-AE1A-2C452E941754}" type="presOf" srcId="{9BD30CD1-0CB9-4515-96D5-6D6DF91FE152}" destId="{7672CD2C-E6C6-4CDE-9F8B-00060FB05B6B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5A0266CA-06EE-4628-A488-13FF24B14E03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개발자테스트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E71AD0A-EDC8-4328-B5DA-44C9C531C40C}" type="presOf" srcId="{BBAFF1D9-10DF-4D60-A0D7-410381C86D64}" destId="{ECC24005-FC79-4691-A54D-56194D70DA51}" srcOrd="0" destOrd="0" presId="urn:microsoft.com/office/officeart/2005/8/layout/vList2"/>
    <dgm:cxn modelId="{0B02784D-07D6-4A11-9547-5DAACE45FAE0}" type="presOf" srcId="{9BD30CD1-0CB9-4515-96D5-6D6DF91FE152}" destId="{7672CD2C-E6C6-4CDE-9F8B-00060FB05B6B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6F404E9C-710A-441B-912F-078F210AC4E3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개발자테스트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B867DD5-206F-4CE4-A10F-7C6ECED0A29B}" type="presOf" srcId="{BBAFF1D9-10DF-4D60-A0D7-410381C86D64}" destId="{ECC24005-FC79-4691-A54D-56194D70DA51}" srcOrd="0" destOrd="0" presId="urn:microsoft.com/office/officeart/2005/8/layout/vList2"/>
    <dgm:cxn modelId="{4AE7E770-52E9-4482-9759-D90BF9217A1A}" type="presOf" srcId="{9BD30CD1-0CB9-4515-96D5-6D6DF91FE152}" destId="{7672CD2C-E6C6-4CDE-9F8B-00060FB05B6B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EC7A64CE-775E-474E-A5DE-772E88C8206B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개발자테스트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30D5A81-5EBB-418A-A8FD-1612861E8605}" type="presOf" srcId="{9BD30CD1-0CB9-4515-96D5-6D6DF91FE152}" destId="{7672CD2C-E6C6-4CDE-9F8B-00060FB05B6B}" srcOrd="0" destOrd="0" presId="urn:microsoft.com/office/officeart/2005/8/layout/vList2"/>
    <dgm:cxn modelId="{422AC7AC-020C-4A1D-85DB-636E119A3D50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E5DD934F-B439-4C96-A8EA-E0EBDB2586E7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개발자테스트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32792D2-4329-4CE3-A477-91D6C174EB18}" type="presOf" srcId="{BBAFF1D9-10DF-4D60-A0D7-410381C86D64}" destId="{ECC24005-FC79-4691-A54D-56194D70DA51}" srcOrd="0" destOrd="0" presId="urn:microsoft.com/office/officeart/2005/8/layout/vList2"/>
    <dgm:cxn modelId="{14A562AA-BE2C-43F5-9008-B302F7F6A9BD}" type="presOf" srcId="{9BD30CD1-0CB9-4515-96D5-6D6DF91FE152}" destId="{7672CD2C-E6C6-4CDE-9F8B-00060FB05B6B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EFAB7CF5-336E-469F-B828-121FEC5A463B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개발자테스트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4D25D04-067C-4C5B-A588-A5643B61F03B}" type="presOf" srcId="{9BD30CD1-0CB9-4515-96D5-6D6DF91FE152}" destId="{7672CD2C-E6C6-4CDE-9F8B-00060FB05B6B}" srcOrd="0" destOrd="0" presId="urn:microsoft.com/office/officeart/2005/8/layout/vList2"/>
    <dgm:cxn modelId="{E0438E34-07CE-4F84-BA51-FE64509897ED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DABAC9EB-0D83-4C19-BB97-BF88246B4048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개발자테스트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3F875F1-C800-4A98-840B-9F62FBB125BF}" type="presOf" srcId="{BBAFF1D9-10DF-4D60-A0D7-410381C86D64}" destId="{ECC24005-FC79-4691-A54D-56194D70DA51}" srcOrd="0" destOrd="0" presId="urn:microsoft.com/office/officeart/2005/8/layout/vList2"/>
    <dgm:cxn modelId="{6FE2003A-AD29-4F67-BB39-D3FA61A8E1A3}" type="presOf" srcId="{9BD30CD1-0CB9-4515-96D5-6D6DF91FE152}" destId="{7672CD2C-E6C6-4CDE-9F8B-00060FB05B6B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A2BE8BF6-6C7B-49B8-99D1-A6061DFA50EF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개발자테스트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D3391A6-9425-41E9-8A33-BE77DBDF5914}" type="presOf" srcId="{9BD30CD1-0CB9-4515-96D5-6D6DF91FE152}" destId="{7672CD2C-E6C6-4CDE-9F8B-00060FB05B6B}" srcOrd="0" destOrd="0" presId="urn:microsoft.com/office/officeart/2005/8/layout/vList2"/>
    <dgm:cxn modelId="{D2C19780-3318-42D1-83AF-1FD3D3710E5A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D4494E57-0498-4D7A-B70C-F7AC32E507BC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ko-KR" sz="3200" b="1" dirty="0"/>
            <a:t>코드</a:t>
          </a:r>
          <a:r>
            <a:rPr lang="en-US" altLang="ko-KR" sz="3200" b="1" dirty="0"/>
            <a:t> </a:t>
          </a:r>
          <a:r>
            <a:rPr lang="ko-KR" altLang="en-US" sz="3200" b="1" dirty="0"/>
            <a:t>설명</a:t>
          </a:r>
          <a:r>
            <a:rPr lang="en-US" altLang="ko-KR" sz="2500" b="1" dirty="0"/>
            <a:t> [</a:t>
          </a:r>
          <a:r>
            <a:rPr lang="en-US" altLang="ko-KR" sz="2400" b="1" dirty="0"/>
            <a:t> UI </a:t>
          </a:r>
          <a:r>
            <a:rPr lang="ko-KR" altLang="en-US" sz="2400" b="1" dirty="0"/>
            <a:t>구성 및 소개 </a:t>
          </a:r>
          <a:r>
            <a:rPr lang="en-US" altLang="ko-KR" sz="2400" b="1" dirty="0"/>
            <a:t>] 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1EF75EA-6E0D-4830-ADF3-10575BB4A2CB}" type="presOf" srcId="{9BD30CD1-0CB9-4515-96D5-6D6DF91FE152}" destId="{7672CD2C-E6C6-4CDE-9F8B-00060FB05B6B}" srcOrd="0" destOrd="0" presId="urn:microsoft.com/office/officeart/2005/8/layout/vList2"/>
    <dgm:cxn modelId="{9E22D677-8050-4E35-BEAA-B1504BDA0BCE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7D3DB1EE-880D-4EF3-B667-95766FB1FD0B}" type="presParOf" srcId="{7672CD2C-E6C6-4CDE-9F8B-00060FB05B6B}" destId="{ECC24005-FC79-4691-A54D-56194D70DA51}" srcOrd="0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개발자테스트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C2C6864-AE8B-4D54-B294-A556FAFF5781}" type="presOf" srcId="{BBAFF1D9-10DF-4D60-A0D7-410381C86D64}" destId="{ECC24005-FC79-4691-A54D-56194D70DA51}" srcOrd="0" destOrd="0" presId="urn:microsoft.com/office/officeart/2005/8/layout/vList2"/>
    <dgm:cxn modelId="{AC43BFE6-F6AF-435E-BA71-C2103B762F42}" type="presOf" srcId="{9BD30CD1-0CB9-4515-96D5-6D6DF91FE152}" destId="{7672CD2C-E6C6-4CDE-9F8B-00060FB05B6B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EA16CC10-25F2-4419-8EBD-E4EAC6A26284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개발자테스트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16FDC58-30FB-45A1-9573-2D359258F169}" type="presOf" srcId="{9BD30CD1-0CB9-4515-96D5-6D6DF91FE152}" destId="{7672CD2C-E6C6-4CDE-9F8B-00060FB05B6B}" srcOrd="0" destOrd="0" presId="urn:microsoft.com/office/officeart/2005/8/layout/vList2"/>
    <dgm:cxn modelId="{E4B31D16-F875-4022-8B37-AD464AE06A85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9700B2E4-1570-45E5-B0D6-DF41150614B4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개발자테스트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2921242-2BFC-4FE2-9840-71268BA39B8C}" type="presOf" srcId="{9BD30CD1-0CB9-4515-96D5-6D6DF91FE152}" destId="{7672CD2C-E6C6-4CDE-9F8B-00060FB05B6B}" srcOrd="0" destOrd="0" presId="urn:microsoft.com/office/officeart/2005/8/layout/vList2"/>
    <dgm:cxn modelId="{6185F704-CE8A-43CB-89DA-D7E4FCF2507B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4714FBC1-6DCB-4DCF-805D-C14397A37031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개발자테스트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B0AAA9F-9521-45CF-9096-EDA711E337F2}" type="presOf" srcId="{9BD30CD1-0CB9-4515-96D5-6D6DF91FE152}" destId="{7672CD2C-E6C6-4CDE-9F8B-00060FB05B6B}" srcOrd="0" destOrd="0" presId="urn:microsoft.com/office/officeart/2005/8/layout/vList2"/>
    <dgm:cxn modelId="{C8BE385E-5554-4EAA-AB40-083CBC896EE1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480DF3D3-F45D-45D8-A45C-5CE6C5E80623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개발자테스트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0E246A-70DF-4184-B695-68158D838165}" type="presOf" srcId="{9BD30CD1-0CB9-4515-96D5-6D6DF91FE152}" destId="{7672CD2C-E6C6-4CDE-9F8B-00060FB05B6B}" srcOrd="0" destOrd="0" presId="urn:microsoft.com/office/officeart/2005/8/layout/vList2"/>
    <dgm:cxn modelId="{88F36C63-E8DC-47CD-B51B-30600B427841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C89BCE01-FC99-4520-B887-8125CD02FFCF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개발자테스트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18B1C5C-28CF-4B47-96A6-246A65BB7B9F}" type="presOf" srcId="{BBAFF1D9-10DF-4D60-A0D7-410381C86D64}" destId="{ECC24005-FC79-4691-A54D-56194D70DA51}" srcOrd="0" destOrd="0" presId="urn:microsoft.com/office/officeart/2005/8/layout/vList2"/>
    <dgm:cxn modelId="{97A81346-652B-4531-974E-D0A155FD0340}" type="presOf" srcId="{9BD30CD1-0CB9-4515-96D5-6D6DF91FE152}" destId="{7672CD2C-E6C6-4CDE-9F8B-00060FB05B6B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8F3EC8DF-2730-4725-87A8-975EC36E7274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개발자테스트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2615FDC-A649-4851-9BA5-B08DF08393D0}" type="presOf" srcId="{BBAFF1D9-10DF-4D60-A0D7-410381C86D64}" destId="{ECC24005-FC79-4691-A54D-56194D70DA51}" srcOrd="0" destOrd="0" presId="urn:microsoft.com/office/officeart/2005/8/layout/vList2"/>
    <dgm:cxn modelId="{05762D8F-7DB3-4CBE-B43B-250654D7B4C6}" type="presOf" srcId="{9BD30CD1-0CB9-4515-96D5-6D6DF91FE152}" destId="{7672CD2C-E6C6-4CDE-9F8B-00060FB05B6B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2AA5CE1C-D8C5-4E9F-BA4C-28C895B1957F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제품 소프트웨어 매뉴얼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D9B6F3A-6742-423A-BF8F-4E8DE81881C0}" type="presOf" srcId="{BBAFF1D9-10DF-4D60-A0D7-410381C86D64}" destId="{ECC24005-FC79-4691-A54D-56194D70DA51}" srcOrd="0" destOrd="0" presId="urn:microsoft.com/office/officeart/2005/8/layout/vList2"/>
    <dgm:cxn modelId="{0F5BE4AA-87E0-44B6-AEDC-B87B1100D087}" type="presOf" srcId="{9BD30CD1-0CB9-4515-96D5-6D6DF91FE152}" destId="{7672CD2C-E6C6-4CDE-9F8B-00060FB05B6B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6C6347DA-7999-458C-BC45-E0AB65AFDD35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제품 소프트웨어 매뉴얼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E72391A-A840-44B9-9175-3E075CB49435}" type="presOf" srcId="{9BD30CD1-0CB9-4515-96D5-6D6DF91FE152}" destId="{7672CD2C-E6C6-4CDE-9F8B-00060FB05B6B}" srcOrd="0" destOrd="0" presId="urn:microsoft.com/office/officeart/2005/8/layout/vList2"/>
    <dgm:cxn modelId="{B3FA7C88-AA52-4ADB-BAEF-4F05951C04C8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52F89E8C-5A79-411E-AEA9-5BBF1F2E2827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제품 소프트웨어 매뉴얼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12820B3-F91E-4750-A2C6-20F31753C5C4}" type="presOf" srcId="{9BD30CD1-0CB9-4515-96D5-6D6DF91FE152}" destId="{7672CD2C-E6C6-4CDE-9F8B-00060FB05B6B}" srcOrd="0" destOrd="0" presId="urn:microsoft.com/office/officeart/2005/8/layout/vList2"/>
    <dgm:cxn modelId="{0E1A1EC9-4F54-421D-B1E0-09BFBC24F3BB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2769E83E-CBFD-4422-9BA9-B20F114ECBB0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ko-KR" sz="3200" b="1" dirty="0"/>
            <a:t>코드</a:t>
          </a:r>
          <a:r>
            <a:rPr lang="en-US" altLang="ko-KR" sz="3200" b="1" dirty="0"/>
            <a:t> </a:t>
          </a:r>
          <a:r>
            <a:rPr lang="ko-KR" altLang="en-US" sz="3200" b="1" dirty="0"/>
            <a:t>설명</a:t>
          </a:r>
          <a:r>
            <a:rPr lang="en-US" altLang="ko-KR" sz="2500" b="1" dirty="0"/>
            <a:t> [</a:t>
          </a:r>
          <a:r>
            <a:rPr lang="en-US" altLang="ko-KR" sz="2400" b="1" dirty="0"/>
            <a:t> UI </a:t>
          </a:r>
          <a:r>
            <a:rPr lang="ko-KR" altLang="en-US" sz="2400" b="1" dirty="0"/>
            <a:t>구성 및 소개 </a:t>
          </a:r>
          <a:r>
            <a:rPr lang="en-US" altLang="ko-KR" sz="2400" b="1" dirty="0"/>
            <a:t>]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1EF75EA-6E0D-4830-ADF3-10575BB4A2CB}" type="presOf" srcId="{9BD30CD1-0CB9-4515-96D5-6D6DF91FE152}" destId="{7672CD2C-E6C6-4CDE-9F8B-00060FB05B6B}" srcOrd="0" destOrd="0" presId="urn:microsoft.com/office/officeart/2005/8/layout/vList2"/>
    <dgm:cxn modelId="{9E22D677-8050-4E35-BEAA-B1504BDA0BCE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7D3DB1EE-880D-4EF3-B667-95766FB1FD0B}" type="presParOf" srcId="{7672CD2C-E6C6-4CDE-9F8B-00060FB05B6B}" destId="{ECC24005-FC79-4691-A54D-56194D70DA51}" srcOrd="0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제품 소프트웨어 매뉴얼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9A9221B-1828-4BB7-88AF-58AF8419D303}" type="presOf" srcId="{BBAFF1D9-10DF-4D60-A0D7-410381C86D64}" destId="{ECC24005-FC79-4691-A54D-56194D70DA51}" srcOrd="0" destOrd="0" presId="urn:microsoft.com/office/officeart/2005/8/layout/vList2"/>
    <dgm:cxn modelId="{996E9ACA-A7ED-48F3-AAA3-ED6A2D106660}" type="presOf" srcId="{9BD30CD1-0CB9-4515-96D5-6D6DF91FE152}" destId="{7672CD2C-E6C6-4CDE-9F8B-00060FB05B6B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2363291A-0EC6-4A71-A2C4-955E28DD2548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제품 소프트웨어 매뉴얼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6475D65-86FE-4987-8382-87127F142368}" type="presOf" srcId="{9BD30CD1-0CB9-4515-96D5-6D6DF91FE152}" destId="{7672CD2C-E6C6-4CDE-9F8B-00060FB05B6B}" srcOrd="0" destOrd="0" presId="urn:microsoft.com/office/officeart/2005/8/layout/vList2"/>
    <dgm:cxn modelId="{D61C7308-9BC0-4F8F-A293-44B5C31AE1DF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8CEE13F2-A7AB-47C9-B504-FA3A02D14D7C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제품 소프트웨어 매뉴얼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C6D35E8-9E9B-47FD-9C65-04567E3C14AA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ADD510C5-0589-4776-AB69-31AC76D07267}" type="presOf" srcId="{9BD30CD1-0CB9-4515-96D5-6D6DF91FE152}" destId="{7672CD2C-E6C6-4CDE-9F8B-00060FB05B6B}" srcOrd="0" destOrd="0" presId="urn:microsoft.com/office/officeart/2005/8/layout/vList2"/>
    <dgm:cxn modelId="{F39E9E93-6F26-4E26-8375-1C9F48D1749E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제품 소프트웨어 매뉴얼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8E5CE04-39A3-4949-AA9A-B9D2A3271FFA}" type="presOf" srcId="{BBAFF1D9-10DF-4D60-A0D7-410381C86D64}" destId="{ECC24005-FC79-4691-A54D-56194D70DA51}" srcOrd="0" destOrd="0" presId="urn:microsoft.com/office/officeart/2005/8/layout/vList2"/>
    <dgm:cxn modelId="{2DC5261D-6767-41BB-BFD7-90FDF3077DAF}" type="presOf" srcId="{9BD30CD1-0CB9-4515-96D5-6D6DF91FE152}" destId="{7672CD2C-E6C6-4CDE-9F8B-00060FB05B6B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63B7A659-B0E6-4A89-894B-4AE033486835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en-US" altLang="ko-KR" sz="2500" b="1" dirty="0" smtClean="0"/>
            <a:t>NCS – </a:t>
          </a:r>
          <a:r>
            <a:rPr lang="ko-KR" altLang="en-US" sz="2500" b="1" dirty="0" smtClean="0"/>
            <a:t>제품 소프트웨어 매뉴얼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AE331C2-D2CD-415C-821F-B23BDED85861}" type="presOf" srcId="{9BD30CD1-0CB9-4515-96D5-6D6DF91FE152}" destId="{7672CD2C-E6C6-4CDE-9F8B-00060FB05B6B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C2B117DC-FC3D-4DC5-9659-0E7017089801}" type="presOf" srcId="{BBAFF1D9-10DF-4D60-A0D7-410381C86D64}" destId="{ECC24005-FC79-4691-A54D-56194D70DA51}" srcOrd="0" destOrd="0" presId="urn:microsoft.com/office/officeart/2005/8/layout/vList2"/>
    <dgm:cxn modelId="{CD861252-EE6A-414A-A1DB-093B3637490C}" type="presParOf" srcId="{7672CD2C-E6C6-4CDE-9F8B-00060FB05B6B}" destId="{ECC24005-FC79-4691-A54D-56194D70DA51}" srcOrd="0" destOrd="0" presId="urn:microsoft.com/office/officeart/2005/8/layout/vList2"/>
  </dgm:cxnLst>
  <dgm:bg/>
  <dgm:whole/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ko-KR" sz="3200" b="1" dirty="0"/>
            <a:t>코드</a:t>
          </a:r>
          <a:r>
            <a:rPr lang="en-US" altLang="ko-KR" sz="3200" b="1" dirty="0"/>
            <a:t> </a:t>
          </a:r>
          <a:r>
            <a:rPr lang="ko-KR" altLang="en-US" sz="3200" b="1" dirty="0"/>
            <a:t>설명</a:t>
          </a:r>
          <a:r>
            <a:rPr lang="en-US" altLang="ko-KR" sz="2500" b="1" dirty="0"/>
            <a:t> [</a:t>
          </a:r>
          <a:r>
            <a:rPr lang="en-US" altLang="ko-KR" sz="2400" b="1" dirty="0"/>
            <a:t> UI </a:t>
          </a:r>
          <a:r>
            <a:rPr lang="ko-KR" altLang="en-US" sz="2400" b="1" dirty="0"/>
            <a:t>구성 및 소개 </a:t>
          </a:r>
          <a:r>
            <a:rPr lang="en-US" altLang="ko-KR" sz="2400" b="1" dirty="0"/>
            <a:t>] 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1EF75EA-6E0D-4830-ADF3-10575BB4A2CB}" type="presOf" srcId="{9BD30CD1-0CB9-4515-96D5-6D6DF91FE152}" destId="{7672CD2C-E6C6-4CDE-9F8B-00060FB05B6B}" srcOrd="0" destOrd="0" presId="urn:microsoft.com/office/officeart/2005/8/layout/vList2"/>
    <dgm:cxn modelId="{9E22D677-8050-4E35-BEAA-B1504BDA0BCE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7D3DB1EE-880D-4EF3-B667-95766FB1FD0B}" type="presParOf" srcId="{7672CD2C-E6C6-4CDE-9F8B-00060FB05B6B}" destId="{ECC24005-FC79-4691-A54D-56194D70DA51}" srcOrd="0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ko-KR" sz="3200" b="1" dirty="0"/>
            <a:t>코드</a:t>
          </a:r>
          <a:r>
            <a:rPr lang="en-US" altLang="ko-KR" sz="3200" b="1" dirty="0"/>
            <a:t> </a:t>
          </a:r>
          <a:r>
            <a:rPr lang="ko-KR" altLang="en-US" sz="3200" b="1" dirty="0"/>
            <a:t>설명</a:t>
          </a:r>
          <a:r>
            <a:rPr lang="en-US" altLang="ko-KR" sz="2500" b="1" dirty="0"/>
            <a:t> [</a:t>
          </a:r>
          <a:r>
            <a:rPr lang="en-US" altLang="ko-KR" sz="2400" b="1" dirty="0"/>
            <a:t> </a:t>
          </a:r>
          <a:r>
            <a:rPr lang="ko-KR" altLang="en-US" sz="2400" b="1" dirty="0"/>
            <a:t>프로토콜 </a:t>
          </a:r>
          <a:r>
            <a:rPr lang="en-US" altLang="ko-KR" sz="2400" b="1" dirty="0"/>
            <a:t>]  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1EF75EA-6E0D-4830-ADF3-10575BB4A2CB}" type="presOf" srcId="{9BD30CD1-0CB9-4515-96D5-6D6DF91FE152}" destId="{7672CD2C-E6C6-4CDE-9F8B-00060FB05B6B}" srcOrd="0" destOrd="0" presId="urn:microsoft.com/office/officeart/2005/8/layout/vList2"/>
    <dgm:cxn modelId="{9E22D677-8050-4E35-BEAA-B1504BDA0BCE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7D3DB1EE-880D-4EF3-B667-95766FB1FD0B}" type="presParOf" srcId="{7672CD2C-E6C6-4CDE-9F8B-00060FB05B6B}" destId="{ECC24005-FC79-4691-A54D-56194D70DA51}" srcOrd="0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BD30CD1-0CB9-4515-96D5-6D6DF91FE1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AFF1D9-10DF-4D60-A0D7-410381C86D64}">
      <dgm:prSet custT="1"/>
      <dgm:spPr>
        <a:solidFill>
          <a:schemeClr val="accent1"/>
        </a:solidFill>
        <a:ln>
          <a:solidFill>
            <a:schemeClr val="accent1">
              <a:lumMod val="60000"/>
              <a:lumOff val="40000"/>
            </a:schemeClr>
          </a:solidFill>
        </a:ln>
        <a:effectLst>
          <a:glow rad="101600">
            <a:schemeClr val="accent1">
              <a:satMod val="175000"/>
              <a:alpha val="40000"/>
            </a:schemeClr>
          </a:glow>
        </a:effectLst>
      </dgm:spPr>
      <dgm:t>
        <a:bodyPr anchor="ctr"/>
        <a:lstStyle/>
        <a:p>
          <a:pPr latinLnBrk="1"/>
          <a:r>
            <a:rPr lang="ko-KR" sz="3200" b="1" dirty="0"/>
            <a:t>코드</a:t>
          </a:r>
          <a:r>
            <a:rPr lang="en-US" altLang="ko-KR" sz="3200" b="1" dirty="0"/>
            <a:t> </a:t>
          </a:r>
          <a:r>
            <a:rPr lang="ko-KR" altLang="en-US" sz="3200" b="1" dirty="0"/>
            <a:t>설명</a:t>
          </a:r>
          <a:r>
            <a:rPr lang="en-US" altLang="ko-KR" sz="2500" b="1" dirty="0"/>
            <a:t> [ WAIT – </a:t>
          </a:r>
          <a:r>
            <a:rPr lang="ko-KR" altLang="en-US" sz="2500" b="1" dirty="0"/>
            <a:t>로그인 </a:t>
          </a:r>
          <a:r>
            <a:rPr lang="en-US" altLang="ko-KR" sz="2500" b="1" dirty="0"/>
            <a:t>+ </a:t>
          </a:r>
          <a:r>
            <a:rPr lang="ko-KR" altLang="en-US" sz="2500" b="1" dirty="0" err="1"/>
            <a:t>접속자목록</a:t>
          </a:r>
          <a:r>
            <a:rPr lang="en-US" altLang="ko-KR" sz="2400" b="1" dirty="0"/>
            <a:t> ] </a:t>
          </a:r>
          <a:endParaRPr lang="ko-KR" sz="2400" b="1" dirty="0"/>
        </a:p>
      </dgm:t>
    </dgm:pt>
    <dgm:pt modelId="{833DCA96-0DA2-46FA-AE45-AC0409DC49C7}" type="par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E9808E62-DCF8-472C-8621-3C044AD3388E}" type="sibTrans" cxnId="{3A827F6F-9E92-4B4F-98A2-4587CF5F5960}">
      <dgm:prSet/>
      <dgm:spPr/>
      <dgm:t>
        <a:bodyPr/>
        <a:lstStyle/>
        <a:p>
          <a:pPr latinLnBrk="1"/>
          <a:endParaRPr lang="ko-KR" altLang="en-US"/>
        </a:p>
      </dgm:t>
    </dgm:pt>
    <dgm:pt modelId="{7672CD2C-E6C6-4CDE-9F8B-00060FB05B6B}" type="pres">
      <dgm:prSet presAssocID="{9BD30CD1-0CB9-4515-96D5-6D6DF91FE1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24005-FC79-4691-A54D-56194D70DA51}" type="pres">
      <dgm:prSet presAssocID="{BBAFF1D9-10DF-4D60-A0D7-410381C86D64}" presName="parentText" presStyleLbl="node1" presStyleIdx="0" presStyleCnt="1" custLinFactNeighborY="4580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1EF75EA-6E0D-4830-ADF3-10575BB4A2CB}" type="presOf" srcId="{9BD30CD1-0CB9-4515-96D5-6D6DF91FE152}" destId="{7672CD2C-E6C6-4CDE-9F8B-00060FB05B6B}" srcOrd="0" destOrd="0" presId="urn:microsoft.com/office/officeart/2005/8/layout/vList2"/>
    <dgm:cxn modelId="{9E22D677-8050-4E35-BEAA-B1504BDA0BCE}" type="presOf" srcId="{BBAFF1D9-10DF-4D60-A0D7-410381C86D64}" destId="{ECC24005-FC79-4691-A54D-56194D70DA51}" srcOrd="0" destOrd="0" presId="urn:microsoft.com/office/officeart/2005/8/layout/vList2"/>
    <dgm:cxn modelId="{3A827F6F-9E92-4B4F-98A2-4587CF5F5960}" srcId="{9BD30CD1-0CB9-4515-96D5-6D6DF91FE152}" destId="{BBAFF1D9-10DF-4D60-A0D7-410381C86D64}" srcOrd="0" destOrd="0" parTransId="{833DCA96-0DA2-46FA-AE45-AC0409DC49C7}" sibTransId="{E9808E62-DCF8-472C-8621-3C044AD3388E}"/>
    <dgm:cxn modelId="{7D3DB1EE-880D-4EF3-B667-95766FB1FD0B}" type="presParOf" srcId="{7672CD2C-E6C6-4CDE-9F8B-00060FB05B6B}" destId="{ECC24005-FC79-4691-A54D-56194D70DA51}" srcOrd="0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8F439D-954D-45D6-AF63-50D454F5D136}">
      <dsp:nvSpPr>
        <dsp:cNvPr id="0" name=""/>
        <dsp:cNvSpPr/>
      </dsp:nvSpPr>
      <dsp:spPr>
        <a:xfrm>
          <a:off x="0" y="9103"/>
          <a:ext cx="9493381" cy="1007370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accent1">
              <a:lumMod val="40000"/>
              <a:lumOff val="60000"/>
            </a:schemeClr>
          </a:solidFill>
          <a:prstDash val="solid"/>
        </a:ln>
        <a:effectLst>
          <a:glow rad="1016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 dirty="0"/>
            <a:t>Contents</a:t>
          </a:r>
          <a:endParaRPr lang="ko-KR" sz="4200" kern="1200" dirty="0"/>
        </a:p>
      </dsp:txBody>
      <dsp:txXfrm>
        <a:off x="49176" y="58279"/>
        <a:ext cx="9395029" cy="90901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24005-FC79-4691-A54D-56194D70DA51}">
      <dsp:nvSpPr>
        <dsp:cNvPr id="0" name=""/>
        <dsp:cNvSpPr/>
      </dsp:nvSpPr>
      <dsp:spPr>
        <a:xfrm>
          <a:off x="0" y="360"/>
          <a:ext cx="9429750" cy="829328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>
          <a:glow rad="1016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200" b="1" kern="1200" dirty="0"/>
            <a:t>코드</a:t>
          </a:r>
          <a:r>
            <a:rPr lang="en-US" altLang="ko-KR" sz="3200" b="1" kern="1200" dirty="0"/>
            <a:t> </a:t>
          </a:r>
          <a:r>
            <a:rPr lang="ko-KR" altLang="en-US" sz="3200" b="1" kern="1200" dirty="0"/>
            <a:t>설명</a:t>
          </a:r>
          <a:r>
            <a:rPr lang="en-US" altLang="ko-KR" sz="2500" b="1" kern="1200" dirty="0"/>
            <a:t> [ WAIT - </a:t>
          </a:r>
          <a:r>
            <a:rPr lang="ko-KR" altLang="en-US" sz="2500" b="1" kern="1200" dirty="0" err="1"/>
            <a:t>채팅창</a:t>
          </a:r>
          <a:r>
            <a:rPr lang="en-US" altLang="ko-KR" sz="2400" b="1" kern="1200" dirty="0"/>
            <a:t> ] </a:t>
          </a:r>
          <a:endParaRPr lang="ko-KR" sz="2400" b="1" kern="1200" dirty="0"/>
        </a:p>
      </dsp:txBody>
      <dsp:txXfrm>
        <a:off x="40484" y="40844"/>
        <a:ext cx="9348782" cy="7483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24005-FC79-4691-A54D-56194D70DA51}">
      <dsp:nvSpPr>
        <dsp:cNvPr id="0" name=""/>
        <dsp:cNvSpPr/>
      </dsp:nvSpPr>
      <dsp:spPr>
        <a:xfrm>
          <a:off x="0" y="360"/>
          <a:ext cx="9429750" cy="829328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>
          <a:glow rad="1016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200" b="1" kern="1200" dirty="0"/>
            <a:t>코드</a:t>
          </a:r>
          <a:r>
            <a:rPr lang="en-US" altLang="ko-KR" sz="3200" b="1" kern="1200" dirty="0"/>
            <a:t> </a:t>
          </a:r>
          <a:r>
            <a:rPr lang="ko-KR" altLang="en-US" sz="3200" b="1" kern="1200" dirty="0"/>
            <a:t>설명</a:t>
          </a:r>
          <a:r>
            <a:rPr lang="en-US" altLang="ko-KR" sz="2500" b="1" kern="1200" dirty="0"/>
            <a:t> [ WAIT - </a:t>
          </a:r>
          <a:r>
            <a:rPr lang="ko-KR" altLang="en-US" sz="2500" b="1" kern="1200" dirty="0" err="1"/>
            <a:t>방생성</a:t>
          </a:r>
          <a:r>
            <a:rPr lang="en-US" altLang="ko-KR" sz="2400" b="1" kern="1200" dirty="0"/>
            <a:t> ] </a:t>
          </a:r>
          <a:endParaRPr lang="ko-KR" sz="2400" b="1" kern="1200" dirty="0"/>
        </a:p>
      </dsp:txBody>
      <dsp:txXfrm>
        <a:off x="40484" y="40844"/>
        <a:ext cx="9348782" cy="74836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24005-FC79-4691-A54D-56194D70DA51}">
      <dsp:nvSpPr>
        <dsp:cNvPr id="0" name=""/>
        <dsp:cNvSpPr/>
      </dsp:nvSpPr>
      <dsp:spPr>
        <a:xfrm>
          <a:off x="0" y="360"/>
          <a:ext cx="9429750" cy="829328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>
          <a:glow rad="1016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200" b="1" kern="1200" dirty="0"/>
            <a:t>코드</a:t>
          </a:r>
          <a:r>
            <a:rPr lang="en-US" altLang="ko-KR" sz="3200" b="1" kern="1200" dirty="0"/>
            <a:t> </a:t>
          </a:r>
          <a:r>
            <a:rPr lang="ko-KR" altLang="en-US" sz="3200" b="1" kern="1200" dirty="0"/>
            <a:t>설명</a:t>
          </a:r>
          <a:r>
            <a:rPr lang="en-US" altLang="ko-KR" sz="2500" b="1" kern="1200" dirty="0"/>
            <a:t> </a:t>
          </a:r>
          <a:r>
            <a:rPr lang="en-US" altLang="ko-KR" sz="2400" b="1" kern="1200" dirty="0"/>
            <a:t>[ GAME - </a:t>
          </a:r>
          <a:r>
            <a:rPr lang="ko-KR" altLang="en-US" sz="2400" b="1" kern="1200" dirty="0"/>
            <a:t>게임 룰</a:t>
          </a:r>
          <a:r>
            <a:rPr lang="en-US" altLang="ko-KR" sz="2400" b="1" kern="1200" dirty="0"/>
            <a:t> ] </a:t>
          </a:r>
          <a:endParaRPr lang="ko-KR" sz="2400" b="1" kern="1200" dirty="0"/>
        </a:p>
      </dsp:txBody>
      <dsp:txXfrm>
        <a:off x="40484" y="40844"/>
        <a:ext cx="9348782" cy="74836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24005-FC79-4691-A54D-56194D70DA51}">
      <dsp:nvSpPr>
        <dsp:cNvPr id="0" name=""/>
        <dsp:cNvSpPr/>
      </dsp:nvSpPr>
      <dsp:spPr>
        <a:xfrm>
          <a:off x="0" y="360"/>
          <a:ext cx="9429750" cy="829328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>
          <a:glow rad="1016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200" b="1" kern="1200" dirty="0"/>
            <a:t>코드</a:t>
          </a:r>
          <a:r>
            <a:rPr lang="en-US" altLang="ko-KR" sz="3200" b="1" kern="1200" dirty="0"/>
            <a:t> </a:t>
          </a:r>
          <a:r>
            <a:rPr lang="ko-KR" altLang="en-US" sz="3200" b="1" kern="1200" dirty="0"/>
            <a:t>설명</a:t>
          </a:r>
          <a:r>
            <a:rPr lang="en-US" altLang="ko-KR" sz="2500" b="1" kern="1200" dirty="0"/>
            <a:t> </a:t>
          </a:r>
          <a:r>
            <a:rPr lang="en-US" altLang="ko-KR" sz="2400" b="1" kern="1200" dirty="0"/>
            <a:t>[ GAME - </a:t>
          </a:r>
          <a:r>
            <a:rPr lang="ko-KR" altLang="en-US" sz="2400" b="1" kern="1200" dirty="0"/>
            <a:t>문제</a:t>
          </a:r>
          <a:r>
            <a:rPr lang="en-US" altLang="ko-KR" sz="2400" b="1" kern="1200" dirty="0"/>
            <a:t> ] </a:t>
          </a:r>
          <a:endParaRPr lang="ko-KR" sz="2400" b="1" kern="1200" dirty="0"/>
        </a:p>
      </dsp:txBody>
      <dsp:txXfrm>
        <a:off x="40484" y="40844"/>
        <a:ext cx="9348782" cy="74836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24005-FC79-4691-A54D-56194D70DA51}">
      <dsp:nvSpPr>
        <dsp:cNvPr id="0" name=""/>
        <dsp:cNvSpPr/>
      </dsp:nvSpPr>
      <dsp:spPr>
        <a:xfrm>
          <a:off x="0" y="360"/>
          <a:ext cx="9429750" cy="829328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>
          <a:glow rad="1016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200" b="1" kern="1200" dirty="0"/>
            <a:t>코드</a:t>
          </a:r>
          <a:r>
            <a:rPr lang="en-US" altLang="ko-KR" sz="3200" b="1" kern="1200" dirty="0"/>
            <a:t> </a:t>
          </a:r>
          <a:r>
            <a:rPr lang="ko-KR" altLang="en-US" sz="3200" b="1" kern="1200" dirty="0"/>
            <a:t>설명</a:t>
          </a:r>
          <a:r>
            <a:rPr lang="en-US" altLang="ko-KR" sz="3200" b="1" kern="1200" dirty="0"/>
            <a:t> </a:t>
          </a:r>
          <a:r>
            <a:rPr lang="en-US" altLang="ko-KR" sz="2400" b="1" kern="1200" dirty="0"/>
            <a:t>[ GAME - </a:t>
          </a:r>
          <a:r>
            <a:rPr lang="ko-KR" altLang="en-US" sz="2400" b="1" kern="1200" dirty="0"/>
            <a:t>캐릭터</a:t>
          </a:r>
          <a:r>
            <a:rPr lang="en-US" altLang="ko-KR" sz="2400" b="1" kern="1200" dirty="0"/>
            <a:t> ]   </a:t>
          </a:r>
          <a:endParaRPr lang="ko-KR" sz="2400" b="1" kern="1200" dirty="0"/>
        </a:p>
      </dsp:txBody>
      <dsp:txXfrm>
        <a:off x="40484" y="40844"/>
        <a:ext cx="9348782" cy="74836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24005-FC79-4691-A54D-56194D70DA51}">
      <dsp:nvSpPr>
        <dsp:cNvPr id="0" name=""/>
        <dsp:cNvSpPr/>
      </dsp:nvSpPr>
      <dsp:spPr>
        <a:xfrm>
          <a:off x="0" y="360"/>
          <a:ext cx="9429750" cy="829328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>
          <a:glow rad="1016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구현</a:t>
          </a:r>
          <a:r>
            <a:rPr lang="ko-KR" altLang="en-US" sz="2500" b="1" kern="1200" dirty="0"/>
            <a:t> </a:t>
          </a:r>
          <a:r>
            <a:rPr lang="ko-KR" altLang="en-US" sz="3200" b="1" kern="1200" dirty="0"/>
            <a:t>결과</a:t>
          </a:r>
          <a:r>
            <a:rPr lang="en-US" altLang="ko-KR" sz="2500" b="1" kern="1200" dirty="0"/>
            <a:t> [ </a:t>
          </a:r>
          <a:r>
            <a:rPr lang="en-US" altLang="ko-KR" sz="2400" b="1" kern="1200" dirty="0"/>
            <a:t>Login ] </a:t>
          </a:r>
          <a:endParaRPr lang="ko-KR" sz="2400" b="1" kern="1200" dirty="0"/>
        </a:p>
      </dsp:txBody>
      <dsp:txXfrm>
        <a:off x="40484" y="40844"/>
        <a:ext cx="9348782" cy="74836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24005-FC79-4691-A54D-56194D70DA51}">
      <dsp:nvSpPr>
        <dsp:cNvPr id="0" name=""/>
        <dsp:cNvSpPr/>
      </dsp:nvSpPr>
      <dsp:spPr>
        <a:xfrm>
          <a:off x="0" y="360"/>
          <a:ext cx="9429750" cy="829328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>
          <a:glow rad="1016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구현</a:t>
          </a:r>
          <a:r>
            <a:rPr lang="ko-KR" altLang="en-US" sz="2500" b="1" kern="1200" dirty="0"/>
            <a:t> </a:t>
          </a:r>
          <a:r>
            <a:rPr lang="ko-KR" altLang="en-US" sz="3200" b="1" kern="1200" dirty="0"/>
            <a:t>결과</a:t>
          </a:r>
          <a:r>
            <a:rPr lang="en-US" altLang="ko-KR" sz="2500" b="1" kern="1200" dirty="0"/>
            <a:t> [ </a:t>
          </a:r>
          <a:r>
            <a:rPr lang="en-US" altLang="ko-KR" sz="2400" b="1" kern="1200" dirty="0"/>
            <a:t>Wait ] </a:t>
          </a:r>
          <a:endParaRPr lang="ko-KR" sz="2400" b="1" kern="1200" dirty="0"/>
        </a:p>
      </dsp:txBody>
      <dsp:txXfrm>
        <a:off x="40484" y="40844"/>
        <a:ext cx="9348782" cy="74836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24005-FC79-4691-A54D-56194D70DA51}">
      <dsp:nvSpPr>
        <dsp:cNvPr id="0" name=""/>
        <dsp:cNvSpPr/>
      </dsp:nvSpPr>
      <dsp:spPr>
        <a:xfrm>
          <a:off x="0" y="360"/>
          <a:ext cx="9429750" cy="829328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>
          <a:glow rad="1016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구현</a:t>
          </a:r>
          <a:r>
            <a:rPr lang="ko-KR" altLang="en-US" sz="2500" b="1" kern="1200" dirty="0"/>
            <a:t> </a:t>
          </a:r>
          <a:r>
            <a:rPr lang="ko-KR" altLang="en-US" sz="3200" b="1" kern="1200" dirty="0"/>
            <a:t>결과</a:t>
          </a:r>
          <a:r>
            <a:rPr lang="en-US" altLang="ko-KR" sz="2500" b="1" kern="1200" dirty="0"/>
            <a:t> [ </a:t>
          </a:r>
          <a:r>
            <a:rPr lang="en-US" altLang="ko-KR" sz="2400" b="1" kern="1200" dirty="0"/>
            <a:t>Game ] </a:t>
          </a:r>
          <a:endParaRPr lang="ko-KR" sz="2400" b="1" kern="1200" dirty="0"/>
        </a:p>
      </dsp:txBody>
      <dsp:txXfrm>
        <a:off x="40484" y="40844"/>
        <a:ext cx="9348782" cy="7483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24005-FC79-4691-A54D-56194D70DA51}">
      <dsp:nvSpPr>
        <dsp:cNvPr id="0" name=""/>
        <dsp:cNvSpPr/>
      </dsp:nvSpPr>
      <dsp:spPr>
        <a:xfrm>
          <a:off x="0" y="360"/>
          <a:ext cx="9429750" cy="829328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>
          <a:glow rad="1016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개발동기</a:t>
          </a:r>
          <a:r>
            <a:rPr lang="en-US" altLang="ko-KR" sz="2500" b="1" kern="1200" dirty="0"/>
            <a:t> [</a:t>
          </a:r>
          <a:r>
            <a:rPr lang="en-US" altLang="ko-KR" sz="2400" b="1" kern="1200" dirty="0"/>
            <a:t> OXOX Quiz ] </a:t>
          </a:r>
          <a:endParaRPr lang="ko-KR" sz="2400" b="1" kern="1200" dirty="0"/>
        </a:p>
      </dsp:txBody>
      <dsp:txXfrm>
        <a:off x="40484" y="40844"/>
        <a:ext cx="9348782" cy="7483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24005-FC79-4691-A54D-56194D70DA51}">
      <dsp:nvSpPr>
        <dsp:cNvPr id="0" name=""/>
        <dsp:cNvSpPr/>
      </dsp:nvSpPr>
      <dsp:spPr>
        <a:xfrm>
          <a:off x="0" y="360"/>
          <a:ext cx="9429750" cy="829328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>
          <a:glow rad="1016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소개</a:t>
          </a:r>
          <a:r>
            <a:rPr lang="en-US" altLang="ko-KR" sz="2500" b="1" kern="1200" dirty="0"/>
            <a:t> [</a:t>
          </a:r>
          <a:r>
            <a:rPr lang="en-US" altLang="ko-KR" sz="2400" b="1" kern="1200" dirty="0"/>
            <a:t> </a:t>
          </a:r>
          <a:r>
            <a:rPr lang="ko-KR" altLang="en-US" sz="2400" b="1" kern="1200" dirty="0"/>
            <a:t>조원 및 역할 </a:t>
          </a:r>
          <a:r>
            <a:rPr lang="en-US" altLang="ko-KR" sz="2400" b="1" kern="1200" dirty="0"/>
            <a:t>]</a:t>
          </a:r>
          <a:endParaRPr lang="ko-KR" sz="2400" b="1" kern="1200" dirty="0"/>
        </a:p>
      </dsp:txBody>
      <dsp:txXfrm>
        <a:off x="40484" y="40844"/>
        <a:ext cx="9348782" cy="7483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24005-FC79-4691-A54D-56194D70DA51}">
      <dsp:nvSpPr>
        <dsp:cNvPr id="0" name=""/>
        <dsp:cNvSpPr/>
      </dsp:nvSpPr>
      <dsp:spPr>
        <a:xfrm>
          <a:off x="0" y="360"/>
          <a:ext cx="9429750" cy="829328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>
          <a:glow rad="1016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200" b="1" kern="1200" dirty="0"/>
            <a:t>코드</a:t>
          </a:r>
          <a:r>
            <a:rPr lang="en-US" altLang="ko-KR" sz="3200" b="1" kern="1200" dirty="0"/>
            <a:t> </a:t>
          </a:r>
          <a:r>
            <a:rPr lang="ko-KR" altLang="en-US" sz="3200" b="1" kern="1200" dirty="0"/>
            <a:t>설명</a:t>
          </a:r>
          <a:r>
            <a:rPr lang="en-US" altLang="ko-KR" sz="2500" b="1" kern="1200" dirty="0"/>
            <a:t> [</a:t>
          </a:r>
          <a:r>
            <a:rPr lang="en-US" altLang="ko-KR" sz="2400" b="1" kern="1200" dirty="0"/>
            <a:t> UI </a:t>
          </a:r>
          <a:r>
            <a:rPr lang="ko-KR" altLang="en-US" sz="2400" b="1" kern="1200" dirty="0"/>
            <a:t>구성 및 소개 </a:t>
          </a:r>
          <a:r>
            <a:rPr lang="en-US" altLang="ko-KR" sz="2400" b="1" kern="1200" dirty="0"/>
            <a:t>] </a:t>
          </a:r>
          <a:endParaRPr lang="ko-KR" sz="2400" b="1" kern="1200" dirty="0"/>
        </a:p>
      </dsp:txBody>
      <dsp:txXfrm>
        <a:off x="40484" y="40844"/>
        <a:ext cx="9348782" cy="7483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24005-FC79-4691-A54D-56194D70DA51}">
      <dsp:nvSpPr>
        <dsp:cNvPr id="0" name=""/>
        <dsp:cNvSpPr/>
      </dsp:nvSpPr>
      <dsp:spPr>
        <a:xfrm>
          <a:off x="0" y="360"/>
          <a:ext cx="9429750" cy="829328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>
          <a:glow rad="1016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200" b="1" kern="1200" dirty="0"/>
            <a:t>코드</a:t>
          </a:r>
          <a:r>
            <a:rPr lang="en-US" altLang="ko-KR" sz="3200" b="1" kern="1200" dirty="0"/>
            <a:t> </a:t>
          </a:r>
          <a:r>
            <a:rPr lang="ko-KR" altLang="en-US" sz="3200" b="1" kern="1200" dirty="0"/>
            <a:t>설명</a:t>
          </a:r>
          <a:r>
            <a:rPr lang="en-US" altLang="ko-KR" sz="2500" b="1" kern="1200" dirty="0"/>
            <a:t> [</a:t>
          </a:r>
          <a:r>
            <a:rPr lang="en-US" altLang="ko-KR" sz="2400" b="1" kern="1200" dirty="0"/>
            <a:t> UI </a:t>
          </a:r>
          <a:r>
            <a:rPr lang="ko-KR" altLang="en-US" sz="2400" b="1" kern="1200" dirty="0"/>
            <a:t>구성 및 소개 </a:t>
          </a:r>
          <a:r>
            <a:rPr lang="en-US" altLang="ko-KR" sz="2400" b="1" kern="1200" dirty="0"/>
            <a:t>]</a:t>
          </a:r>
          <a:endParaRPr lang="ko-KR" sz="2400" b="1" kern="1200" dirty="0"/>
        </a:p>
      </dsp:txBody>
      <dsp:txXfrm>
        <a:off x="40484" y="40844"/>
        <a:ext cx="9348782" cy="7483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24005-FC79-4691-A54D-56194D70DA51}">
      <dsp:nvSpPr>
        <dsp:cNvPr id="0" name=""/>
        <dsp:cNvSpPr/>
      </dsp:nvSpPr>
      <dsp:spPr>
        <a:xfrm>
          <a:off x="0" y="360"/>
          <a:ext cx="9429750" cy="829328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>
          <a:glow rad="1016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200" b="1" kern="1200" dirty="0"/>
            <a:t>코드</a:t>
          </a:r>
          <a:r>
            <a:rPr lang="en-US" altLang="ko-KR" sz="3200" b="1" kern="1200" dirty="0"/>
            <a:t> </a:t>
          </a:r>
          <a:r>
            <a:rPr lang="ko-KR" altLang="en-US" sz="3200" b="1" kern="1200" dirty="0"/>
            <a:t>설명</a:t>
          </a:r>
          <a:r>
            <a:rPr lang="en-US" altLang="ko-KR" sz="2500" b="1" kern="1200" dirty="0"/>
            <a:t> [</a:t>
          </a:r>
          <a:r>
            <a:rPr lang="en-US" altLang="ko-KR" sz="2400" b="1" kern="1200" dirty="0"/>
            <a:t> UI </a:t>
          </a:r>
          <a:r>
            <a:rPr lang="ko-KR" altLang="en-US" sz="2400" b="1" kern="1200" dirty="0"/>
            <a:t>구성 및 소개 </a:t>
          </a:r>
          <a:r>
            <a:rPr lang="en-US" altLang="ko-KR" sz="2400" b="1" kern="1200" dirty="0"/>
            <a:t>] </a:t>
          </a:r>
          <a:endParaRPr lang="ko-KR" sz="2400" b="1" kern="1200" dirty="0"/>
        </a:p>
      </dsp:txBody>
      <dsp:txXfrm>
        <a:off x="40484" y="40844"/>
        <a:ext cx="9348782" cy="7483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24005-FC79-4691-A54D-56194D70DA51}">
      <dsp:nvSpPr>
        <dsp:cNvPr id="0" name=""/>
        <dsp:cNvSpPr/>
      </dsp:nvSpPr>
      <dsp:spPr>
        <a:xfrm>
          <a:off x="0" y="360"/>
          <a:ext cx="9429750" cy="829328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>
          <a:glow rad="1016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200" b="1" kern="1200" dirty="0"/>
            <a:t>코드</a:t>
          </a:r>
          <a:r>
            <a:rPr lang="en-US" altLang="ko-KR" sz="3200" b="1" kern="1200" dirty="0"/>
            <a:t> </a:t>
          </a:r>
          <a:r>
            <a:rPr lang="ko-KR" altLang="en-US" sz="3200" b="1" kern="1200" dirty="0"/>
            <a:t>설명</a:t>
          </a:r>
          <a:r>
            <a:rPr lang="en-US" altLang="ko-KR" sz="2500" b="1" kern="1200" dirty="0"/>
            <a:t> [</a:t>
          </a:r>
          <a:r>
            <a:rPr lang="en-US" altLang="ko-KR" sz="2400" b="1" kern="1200" dirty="0"/>
            <a:t> </a:t>
          </a:r>
          <a:r>
            <a:rPr lang="ko-KR" altLang="en-US" sz="2400" b="1" kern="1200" dirty="0"/>
            <a:t>프로토콜 </a:t>
          </a:r>
          <a:r>
            <a:rPr lang="en-US" altLang="ko-KR" sz="2400" b="1" kern="1200" dirty="0"/>
            <a:t>]  </a:t>
          </a:r>
          <a:endParaRPr lang="ko-KR" sz="2400" b="1" kern="1200" dirty="0"/>
        </a:p>
      </dsp:txBody>
      <dsp:txXfrm>
        <a:off x="40484" y="40844"/>
        <a:ext cx="9348782" cy="7483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24005-FC79-4691-A54D-56194D70DA51}">
      <dsp:nvSpPr>
        <dsp:cNvPr id="0" name=""/>
        <dsp:cNvSpPr/>
      </dsp:nvSpPr>
      <dsp:spPr>
        <a:xfrm>
          <a:off x="0" y="360"/>
          <a:ext cx="9429750" cy="829328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>
          <a:glow rad="1016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200" b="1" kern="1200" dirty="0"/>
            <a:t>코드</a:t>
          </a:r>
          <a:r>
            <a:rPr lang="en-US" altLang="ko-KR" sz="3200" b="1" kern="1200" dirty="0"/>
            <a:t> </a:t>
          </a:r>
          <a:r>
            <a:rPr lang="ko-KR" altLang="en-US" sz="3200" b="1" kern="1200" dirty="0"/>
            <a:t>설명</a:t>
          </a:r>
          <a:r>
            <a:rPr lang="en-US" altLang="ko-KR" sz="2500" b="1" kern="1200" dirty="0"/>
            <a:t> [ WAIT – </a:t>
          </a:r>
          <a:r>
            <a:rPr lang="ko-KR" altLang="en-US" sz="2500" b="1" kern="1200" dirty="0"/>
            <a:t>로그인 </a:t>
          </a:r>
          <a:r>
            <a:rPr lang="en-US" altLang="ko-KR" sz="2500" b="1" kern="1200" dirty="0"/>
            <a:t>+ </a:t>
          </a:r>
          <a:r>
            <a:rPr lang="ko-KR" altLang="en-US" sz="2500" b="1" kern="1200" dirty="0" err="1"/>
            <a:t>접속자목록</a:t>
          </a:r>
          <a:r>
            <a:rPr lang="en-US" altLang="ko-KR" sz="2400" b="1" kern="1200" dirty="0"/>
            <a:t> ] </a:t>
          </a:r>
          <a:endParaRPr lang="ko-KR" sz="2400" b="1" kern="1200" dirty="0"/>
        </a:p>
      </dsp:txBody>
      <dsp:txXfrm>
        <a:off x="40484" y="40844"/>
        <a:ext cx="9348782" cy="7483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24005-FC79-4691-A54D-56194D70DA51}">
      <dsp:nvSpPr>
        <dsp:cNvPr id="0" name=""/>
        <dsp:cNvSpPr/>
      </dsp:nvSpPr>
      <dsp:spPr>
        <a:xfrm>
          <a:off x="0" y="360"/>
          <a:ext cx="9429750" cy="829328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>
          <a:glow rad="1016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200" b="1" kern="1200" dirty="0"/>
            <a:t>코드</a:t>
          </a:r>
          <a:r>
            <a:rPr lang="en-US" altLang="ko-KR" sz="3200" b="1" kern="1200" dirty="0"/>
            <a:t> </a:t>
          </a:r>
          <a:r>
            <a:rPr lang="ko-KR" altLang="en-US" sz="3200" b="1" kern="1200" dirty="0"/>
            <a:t>설명</a:t>
          </a:r>
          <a:r>
            <a:rPr lang="en-US" altLang="ko-KR" sz="2500" b="1" kern="1200" dirty="0"/>
            <a:t> [ WAIT – </a:t>
          </a:r>
          <a:r>
            <a:rPr lang="ko-KR" altLang="en-US" sz="2500" b="1" kern="1200" dirty="0" err="1"/>
            <a:t>접속자</a:t>
          </a:r>
          <a:r>
            <a:rPr lang="ko-KR" altLang="en-US" sz="2500" b="1" kern="1200" dirty="0"/>
            <a:t> 관리</a:t>
          </a:r>
          <a:r>
            <a:rPr lang="en-US" altLang="ko-KR" sz="2400" b="1" kern="1200" dirty="0"/>
            <a:t> ] </a:t>
          </a:r>
          <a:endParaRPr lang="ko-KR" sz="2400" b="1" kern="1200" dirty="0"/>
        </a:p>
      </dsp:txBody>
      <dsp:txXfrm>
        <a:off x="40484" y="40844"/>
        <a:ext cx="9348782" cy="748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BCB1D-4E89-4FE2-B527-23407371103C}" type="datetimeFigureOut">
              <a:rPr lang="ko-KR" altLang="en-US" smtClean="0"/>
              <a:pPr/>
              <a:t>2018-10-04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6EAFA-FFD1-42B5-8918-E94E79D2325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61052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7A1444E-B082-43A4-BC81-AF870F4F9D82}" type="slidenum">
              <a:rPr lang="en-GB" altLang="en-US"/>
              <a:pPr>
                <a:spcBef>
                  <a:spcPct val="0"/>
                </a:spcBef>
              </a:pPr>
              <a:t>2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15354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96287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92878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69332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23539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Corbel" pitchFamily="34" charset="0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978776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96143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43107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19466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62130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10085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59033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36743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Layout" Target="../diagrams/layout9.xml"/><Relationship Id="rId7" Type="http://schemas.openxmlformats.org/officeDocument/2006/relationships/image" Target="../media/image13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diagramColors" Target="../diagrams/colors9.xml"/><Relationship Id="rId10" Type="http://schemas.microsoft.com/office/2007/relationships/diagramDrawing" Target="../diagrams/drawing8.xml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diagramDrawing" Target="../diagrams/drawing9.xml"/><Relationship Id="rId3" Type="http://schemas.openxmlformats.org/officeDocument/2006/relationships/diagramLayout" Target="../diagrams/layout10.xml"/><Relationship Id="rId7" Type="http://schemas.openxmlformats.org/officeDocument/2006/relationships/image" Target="../media/image17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diagramData" Target="../diagrams/data11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21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20.png"/><Relationship Id="rId14" Type="http://schemas.microsoft.com/office/2007/relationships/diagramDrawing" Target="../diagrams/drawing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7.jpeg"/><Relationship Id="rId12" Type="http://schemas.microsoft.com/office/2007/relationships/diagramDrawing" Target="../diagrams/drawing11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diagramData" Target="../diagrams/data13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3" Type="http://schemas.openxmlformats.org/officeDocument/2006/relationships/diagramLayout" Target="../diagrams/layout14.xml"/><Relationship Id="rId7" Type="http://schemas.openxmlformats.org/officeDocument/2006/relationships/image" Target="../media/image25.png"/><Relationship Id="rId12" Type="http://schemas.microsoft.com/office/2007/relationships/diagramDrawing" Target="../diagrams/drawing12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27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29.png"/><Relationship Id="rId12" Type="http://schemas.microsoft.com/office/2007/relationships/diagramDrawing" Target="../diagrams/drawing13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26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6.xml"/><Relationship Id="rId7" Type="http://schemas.openxmlformats.org/officeDocument/2006/relationships/image" Target="../media/image30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11" Type="http://schemas.microsoft.com/office/2007/relationships/diagramDrawing" Target="../diagrams/drawing14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32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diagramColors" Target="../diagrams/colors17.xml"/><Relationship Id="rId10" Type="http://schemas.microsoft.com/office/2007/relationships/diagramDrawing" Target="../diagrams/drawing15.xml"/><Relationship Id="rId4" Type="http://schemas.openxmlformats.org/officeDocument/2006/relationships/diagramQuickStyle" Target="../diagrams/quickStyle17.xml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diagramLayout" Target="../diagrams/layout18.xml"/><Relationship Id="rId7" Type="http://schemas.openxmlformats.org/officeDocument/2006/relationships/image" Target="../media/image11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Relationship Id="rId14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diagramLayout" Target="../diagrams/layout19.xml"/><Relationship Id="rId7" Type="http://schemas.openxmlformats.org/officeDocument/2006/relationships/image" Target="../media/image11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38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microsoft.com/office/2007/relationships/diagramDrawing" Target="../diagrams/drawing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7" Type="http://schemas.openxmlformats.org/officeDocument/2006/relationships/image" Target="../media/image41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microsoft.com/office/2007/relationships/diagramDrawing" Target="../diagrams/drawing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3.xml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4.xml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5.xml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9.xml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49.xml"/><Relationship Id="rId4" Type="http://schemas.openxmlformats.org/officeDocument/2006/relationships/diagramQuickStyle" Target="../diagrams/quickStyl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0.xml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3.xml"/><Relationship Id="rId2" Type="http://schemas.openxmlformats.org/officeDocument/2006/relationships/diagramData" Target="../diagrams/data53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53.xml"/><Relationship Id="rId4" Type="http://schemas.openxmlformats.org/officeDocument/2006/relationships/diagramQuickStyle" Target="../diagrams/quickStyl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4.xml"/><Relationship Id="rId2" Type="http://schemas.openxmlformats.org/officeDocument/2006/relationships/diagramData" Target="../diagrams/data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diagramColors" Target="../diagrams/colors54.xml"/><Relationship Id="rId4" Type="http://schemas.openxmlformats.org/officeDocument/2006/relationships/diagramQuickStyle" Target="../diagrams/quickStyl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5.xml"/><Relationship Id="rId7" Type="http://schemas.openxmlformats.org/officeDocument/2006/relationships/image" Target="../media/image48.png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diagramColors" Target="../diagrams/colors55.xml"/><Relationship Id="rId4" Type="http://schemas.openxmlformats.org/officeDocument/2006/relationships/diagramQuickStyle" Target="../diagrams/quickStyl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6.xml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diagramColors" Target="../diagrams/colors56.xml"/><Relationship Id="rId4" Type="http://schemas.openxmlformats.org/officeDocument/2006/relationships/diagramQuickStyle" Target="../diagrams/quickStyl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7.xml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57.xml"/><Relationship Id="rId4" Type="http://schemas.openxmlformats.org/officeDocument/2006/relationships/diagramQuickStyle" Target="../diagrams/quickStyl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8.xml"/><Relationship Id="rId2" Type="http://schemas.openxmlformats.org/officeDocument/2006/relationships/diagramData" Target="../diagrams/data58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58.xml"/><Relationship Id="rId4" Type="http://schemas.openxmlformats.org/officeDocument/2006/relationships/diagramQuickStyle" Target="../diagrams/quickStyle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microsoft.com/office/2007/relationships/diagramDrawing" Target="../diagrams/drawing4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9.xml"/><Relationship Id="rId2" Type="http://schemas.openxmlformats.org/officeDocument/2006/relationships/diagramData" Target="../diagrams/data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diagramColors" Target="../diagrams/colors59.xml"/><Relationship Id="rId4" Type="http://schemas.openxmlformats.org/officeDocument/2006/relationships/diagramQuickStyle" Target="../diagrams/quickStyl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0.xml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diagramColors" Target="../diagrams/colors60.xml"/><Relationship Id="rId4" Type="http://schemas.openxmlformats.org/officeDocument/2006/relationships/diagramQuickStyle" Target="../diagrams/quickStyle6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1.xml"/><Relationship Id="rId2" Type="http://schemas.openxmlformats.org/officeDocument/2006/relationships/diagramData" Target="../diagrams/data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diagramColors" Target="../diagrams/colors61.xml"/><Relationship Id="rId4" Type="http://schemas.openxmlformats.org/officeDocument/2006/relationships/diagramQuickStyle" Target="../diagrams/quickStyle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2.xml"/><Relationship Id="rId7" Type="http://schemas.openxmlformats.org/officeDocument/2006/relationships/image" Target="../media/image54.png"/><Relationship Id="rId2" Type="http://schemas.openxmlformats.org/officeDocument/2006/relationships/diagramData" Target="../diagrams/data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diagramColors" Target="../diagrams/colors62.xml"/><Relationship Id="rId4" Type="http://schemas.openxmlformats.org/officeDocument/2006/relationships/diagramQuickStyle" Target="../diagrams/quickStyle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3.xml"/><Relationship Id="rId2" Type="http://schemas.openxmlformats.org/officeDocument/2006/relationships/diagramData" Target="../diagrams/data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diagramColors" Target="../diagrams/colors63.xml"/><Relationship Id="rId4" Type="http://schemas.openxmlformats.org/officeDocument/2006/relationships/diagramQuickStyle" Target="../diagrams/quickStyle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4.xml"/><Relationship Id="rId2" Type="http://schemas.openxmlformats.org/officeDocument/2006/relationships/diagramData" Target="../diagrams/data64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64.xml"/><Relationship Id="rId4" Type="http://schemas.openxmlformats.org/officeDocument/2006/relationships/diagramQuickStyle" Target="../diagrams/quickStyle64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microsoft.com/office/2007/relationships/diagramDrawing" Target="../diagrams/drawing5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microsoft.com/office/2007/relationships/diagramDrawing" Target="../diagrams/drawing6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14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microsoft.com/office/2007/relationships/diagramDrawing" Target="../diagrams/drawing7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4">
            <a:extLst>
              <a:ext uri="{FF2B5EF4-FFF2-40B4-BE49-F238E27FC236}">
                <a16:creationId xmlns="" xmlns:a16="http://schemas.microsoft.com/office/drawing/2014/main" id="{60C557C7-AA2D-4274-849D-2B2C475ECB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26">
            <a:extLst>
              <a:ext uri="{FF2B5EF4-FFF2-40B4-BE49-F238E27FC236}">
                <a16:creationId xmlns="" xmlns:a16="http://schemas.microsoft.com/office/drawing/2014/main" id="{6FA490BD-280C-4C75-8BA0-6008E751E8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6752050" y="4220801"/>
            <a:ext cx="421593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28">
            <a:extLst>
              <a:ext uri="{FF2B5EF4-FFF2-40B4-BE49-F238E27FC236}">
                <a16:creationId xmlns="" xmlns:a16="http://schemas.microsoft.com/office/drawing/2014/main" id="{90F4F9A5-3445-446B-BA57-EB48541F3A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12" descr="KAKAO JAY-G PNG에 대한 이미지 검색결과">
            <a:extLst>
              <a:ext uri="{FF2B5EF4-FFF2-40B4-BE49-F238E27FC236}">
                <a16:creationId xmlns="" xmlns:a16="http://schemas.microsoft.com/office/drawing/2014/main" id="{2F1D123D-24EB-4C44-9684-DFC15756B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64" y="1131152"/>
            <a:ext cx="4593715" cy="45937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F5FA184-59D1-4C11-8CDE-4D142AD6E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884" y="857675"/>
            <a:ext cx="4886270" cy="3437782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dist="38100" dir="2700000" algn="tl" rotWithShape="0">
                    <a:srgbClr val="DF5327">
                      <a:alpha val="46000"/>
                    </a:srgbClr>
                  </a:outerShdw>
                </a:effectLst>
              </a:rPr>
              <a:t>OXOX </a:t>
            </a:r>
            <a:r>
              <a:rPr lang="en-US" altLang="ko-KR" dirty="0" err="1">
                <a:solidFill>
                  <a:schemeClr val="bg1"/>
                </a:solidFill>
                <a:effectLst>
                  <a:outerShdw dist="38100" dir="2700000" algn="tl" rotWithShape="0">
                    <a:srgbClr val="DF5327">
                      <a:alpha val="46000"/>
                    </a:srgbClr>
                  </a:outerShdw>
                </a:effectLst>
              </a:rPr>
              <a:t>qUIZ</a:t>
            </a:r>
            <a:endParaRPr lang="ko-KR" altLang="en-US" dirty="0">
              <a:solidFill>
                <a:schemeClr val="bg1"/>
              </a:solidFill>
              <a:effectLst>
                <a:outerShdw dist="38100" dir="2700000" algn="tl" rotWithShape="0">
                  <a:srgbClr val="DF5327">
                    <a:alpha val="46000"/>
                  </a:srgbClr>
                </a:outerShdw>
              </a:effectLst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2FE73F00-C9DC-4D64-8B7D-D3A174672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2074" y="4356635"/>
            <a:ext cx="4855890" cy="1543422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sz="3200" dirty="0" err="1" smtClean="0">
                <a:solidFill>
                  <a:schemeClr val="accent2"/>
                </a:solidFill>
              </a:rPr>
              <a:t>행복코딩조</a:t>
            </a:r>
            <a:endParaRPr lang="en-US" altLang="ko-KR" sz="3200" dirty="0" smtClean="0">
              <a:solidFill>
                <a:schemeClr val="accent2"/>
              </a:solidFill>
            </a:endParaRPr>
          </a:p>
          <a:p>
            <a:r>
              <a:rPr lang="en-US" altLang="ko-KR" sz="1800" dirty="0" smtClean="0">
                <a:solidFill>
                  <a:schemeClr val="accent2"/>
                </a:solidFill>
              </a:rPr>
              <a:t>(</a:t>
            </a:r>
            <a:r>
              <a:rPr lang="ko-KR" altLang="en-US" sz="1800" dirty="0" smtClean="0">
                <a:solidFill>
                  <a:schemeClr val="accent2"/>
                </a:solidFill>
              </a:rPr>
              <a:t>정용민</a:t>
            </a:r>
            <a:r>
              <a:rPr lang="en-US" altLang="ko-KR" sz="1800" dirty="0" smtClean="0">
                <a:solidFill>
                  <a:schemeClr val="accent2"/>
                </a:solidFill>
              </a:rPr>
              <a:t>, </a:t>
            </a:r>
            <a:r>
              <a:rPr lang="ko-KR" altLang="en-US" sz="1800" dirty="0" smtClean="0">
                <a:solidFill>
                  <a:schemeClr val="accent2"/>
                </a:solidFill>
              </a:rPr>
              <a:t>황유성</a:t>
            </a:r>
            <a:r>
              <a:rPr lang="en-US" altLang="ko-KR" sz="1800" dirty="0" smtClean="0">
                <a:solidFill>
                  <a:schemeClr val="accent2"/>
                </a:solidFill>
              </a:rPr>
              <a:t>, </a:t>
            </a:r>
            <a:r>
              <a:rPr lang="ko-KR" altLang="en-US" sz="1800" dirty="0" smtClean="0">
                <a:solidFill>
                  <a:schemeClr val="accent2"/>
                </a:solidFill>
              </a:rPr>
              <a:t>박지성</a:t>
            </a:r>
            <a:r>
              <a:rPr lang="en-US" altLang="ko-KR" sz="1800" dirty="0" smtClean="0">
                <a:solidFill>
                  <a:schemeClr val="accent2"/>
                </a:solidFill>
              </a:rPr>
              <a:t>, </a:t>
            </a:r>
            <a:r>
              <a:rPr lang="ko-KR" altLang="en-US" sz="1800" dirty="0" smtClean="0">
                <a:solidFill>
                  <a:schemeClr val="accent2"/>
                </a:solidFill>
              </a:rPr>
              <a:t>홍인화</a:t>
            </a:r>
            <a:r>
              <a:rPr lang="en-US" altLang="ko-KR" sz="1800" dirty="0" smtClean="0">
                <a:solidFill>
                  <a:schemeClr val="accent2"/>
                </a:solidFill>
              </a:rPr>
              <a:t>, </a:t>
            </a:r>
            <a:r>
              <a:rPr lang="ko-KR" altLang="en-US" sz="1800" dirty="0" smtClean="0">
                <a:solidFill>
                  <a:schemeClr val="accent2"/>
                </a:solidFill>
              </a:rPr>
              <a:t>박혜민</a:t>
            </a:r>
            <a:r>
              <a:rPr lang="en-US" altLang="ko-KR" sz="1800" dirty="0" smtClean="0">
                <a:solidFill>
                  <a:schemeClr val="accent2"/>
                </a:solidFill>
              </a:rPr>
              <a:t>)</a:t>
            </a:r>
            <a:endParaRPr lang="ko-KR" altLang="en-US" sz="1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0528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다이어그램 10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767826937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6F32000D-0FA9-4369-82F4-724647B6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763593"/>
            <a:ext cx="5649686" cy="4746064"/>
          </a:xfrm>
          <a:ln w="50800" cap="rnd" cmpd="dbl">
            <a:solidFill>
              <a:schemeClr val="accent1">
                <a:lumMod val="40000"/>
                <a:lumOff val="60000"/>
              </a:schemeClr>
            </a:solidFill>
            <a:prstDash val="lgDash"/>
            <a:round/>
          </a:ln>
        </p:spPr>
        <p:txBody>
          <a:bodyPr>
            <a:normAutofit/>
          </a:bodyPr>
          <a:lstStyle/>
          <a:p>
            <a:endParaRPr lang="en-US" sz="1700" dirty="0"/>
          </a:p>
          <a:p>
            <a:endParaRPr lang="en-US" sz="1700" dirty="0"/>
          </a:p>
          <a:p>
            <a:pPr>
              <a:lnSpc>
                <a:spcPct val="150000"/>
              </a:lnSpc>
            </a:pPr>
            <a:endParaRPr lang="en-US" altLang="ko-KR" sz="17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7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7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7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700" b="1" dirty="0" smtClean="0">
                <a:solidFill>
                  <a:schemeClr val="tx1"/>
                </a:solidFill>
              </a:rPr>
              <a:t>로그인 시 유저정보를 유저목록 테이블로 전송</a:t>
            </a:r>
            <a:endParaRPr lang="en-US" altLang="ko-KR" sz="17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7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700" b="1" dirty="0">
              <a:solidFill>
                <a:schemeClr val="tx1"/>
              </a:solidFill>
            </a:endParaRPr>
          </a:p>
          <a:p>
            <a:endParaRPr lang="en-US" sz="17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0FECA2F-AA77-47BF-BEC8-995020F593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307" y="5542843"/>
            <a:ext cx="761316" cy="977113"/>
          </a:xfrm>
          <a:prstGeom prst="rect">
            <a:avLst/>
          </a:prstGeom>
        </p:spPr>
      </p:pic>
      <p:pic>
        <p:nvPicPr>
          <p:cNvPr id="15" name="내용 개체 틀 4">
            <a:extLst>
              <a:ext uri="{FF2B5EF4-FFF2-40B4-BE49-F238E27FC236}">
                <a16:creationId xmlns="" xmlns:a16="http://schemas.microsoft.com/office/drawing/2014/main" id="{5FC2327F-9270-4CB8-899D-1ADFE63007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431" t="5144" r="10801" b="1"/>
          <a:stretch/>
        </p:blipFill>
        <p:spPr>
          <a:xfrm>
            <a:off x="520405" y="1763593"/>
            <a:ext cx="5205286" cy="43749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 descr="C:\Users\sist-217\Desktop\login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270626" y="1905002"/>
            <a:ext cx="4430032" cy="2340428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221187" y="4258355"/>
            <a:ext cx="3860922" cy="1053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62944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다이어그램 10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3723005248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6F32000D-0FA9-4369-82F4-724647B6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955" y="1693332"/>
            <a:ext cx="6321777" cy="3725335"/>
          </a:xfrm>
          <a:ln w="50800" cap="rnd" cmpd="dbl">
            <a:solidFill>
              <a:schemeClr val="accent1">
                <a:lumMod val="40000"/>
                <a:lumOff val="60000"/>
              </a:schemeClr>
            </a:solidFill>
            <a:prstDash val="lgDash"/>
            <a:round/>
          </a:ln>
        </p:spPr>
        <p:txBody>
          <a:bodyPr>
            <a:normAutofit/>
          </a:bodyPr>
          <a:lstStyle/>
          <a:p>
            <a:endParaRPr lang="en-US" altLang="ko-KR" sz="1700" b="1" dirty="0">
              <a:solidFill>
                <a:schemeClr val="tx1"/>
              </a:solidFill>
            </a:endParaRPr>
          </a:p>
          <a:p>
            <a:endParaRPr lang="en-US" altLang="ko-KR" sz="1700" b="1" dirty="0">
              <a:solidFill>
                <a:schemeClr val="tx1"/>
              </a:solidFill>
            </a:endParaRPr>
          </a:p>
          <a:p>
            <a:endParaRPr lang="en-US" altLang="ko-KR" sz="1700" b="1" dirty="0">
              <a:solidFill>
                <a:schemeClr val="tx1"/>
              </a:solidFill>
            </a:endParaRPr>
          </a:p>
          <a:p>
            <a:endParaRPr lang="en-US" altLang="ko-KR" sz="1700" b="1" dirty="0">
              <a:solidFill>
                <a:schemeClr val="tx1"/>
              </a:solidFill>
            </a:endParaRPr>
          </a:p>
          <a:p>
            <a:endParaRPr lang="en-US" altLang="ko-KR" sz="1700" b="1" dirty="0">
              <a:solidFill>
                <a:schemeClr val="tx1"/>
              </a:solidFill>
            </a:endParaRPr>
          </a:p>
          <a:p>
            <a:endParaRPr lang="en-US" altLang="ko-KR" sz="1700" b="1" dirty="0">
              <a:solidFill>
                <a:schemeClr val="tx1"/>
              </a:solidFill>
            </a:endParaRPr>
          </a:p>
          <a:p>
            <a:endParaRPr lang="en-US" altLang="ko-KR" sz="17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700" b="1" dirty="0" smtClean="0">
                <a:solidFill>
                  <a:schemeClr val="tx1"/>
                </a:solidFill>
              </a:rPr>
              <a:t>일정 시간마다 회원정보 갱신</a:t>
            </a:r>
            <a:endParaRPr lang="en-US" sz="1700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0FECA2F-AA77-47BF-BEC8-995020F593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307" y="5542843"/>
            <a:ext cx="761316" cy="977113"/>
          </a:xfrm>
          <a:prstGeom prst="rect">
            <a:avLst/>
          </a:prstGeom>
        </p:spPr>
      </p:pic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1235DFCC-CF0E-4168-93E2-0BC7389410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497" y="1808349"/>
            <a:ext cx="4801940" cy="3549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B6A8F48D-8789-4175-9A8D-238D7F6DC0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591" y="3515558"/>
            <a:ext cx="3113853" cy="953028"/>
          </a:xfrm>
          <a:prstGeom prst="rect">
            <a:avLst/>
          </a:prstGeom>
          <a:ln w="34925" cmpd="sng">
            <a:solidFill>
              <a:schemeClr val="accent5"/>
            </a:solidFill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707516" y="2066926"/>
            <a:ext cx="5742477" cy="2287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3676650" y="2714625"/>
            <a:ext cx="1495425" cy="3048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967591">
            <a:off x="3549984" y="2943258"/>
            <a:ext cx="504825" cy="658019"/>
          </a:xfrm>
          <a:prstGeom prst="downArrow">
            <a:avLst>
              <a:gd name="adj1" fmla="val 37899"/>
              <a:gd name="adj2" fmla="val 50000"/>
            </a:avLst>
          </a:prstGeom>
          <a:solidFill>
            <a:srgbClr val="FF000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9302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다이어그램 10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3772113882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6F32000D-0FA9-4369-82F4-724647B6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9657" y="1656822"/>
            <a:ext cx="5268685" cy="4831064"/>
          </a:xfrm>
          <a:ln w="50800" cap="rnd" cmpd="dbl">
            <a:solidFill>
              <a:schemeClr val="accent1">
                <a:lumMod val="40000"/>
                <a:lumOff val="60000"/>
              </a:schemeClr>
            </a:solidFill>
            <a:prstDash val="lgDash"/>
            <a:round/>
          </a:ln>
        </p:spPr>
        <p:txBody>
          <a:bodyPr>
            <a:normAutofit/>
          </a:bodyPr>
          <a:lstStyle/>
          <a:p>
            <a:endParaRPr lang="en-US" altLang="ko-KR" sz="1700" b="1" dirty="0">
              <a:solidFill>
                <a:schemeClr val="tx1"/>
              </a:solidFill>
            </a:endParaRPr>
          </a:p>
          <a:p>
            <a:endParaRPr lang="en-US" altLang="ko-KR" sz="1700" b="1" dirty="0">
              <a:solidFill>
                <a:schemeClr val="tx1"/>
              </a:solidFill>
            </a:endParaRPr>
          </a:p>
          <a:p>
            <a:endParaRPr lang="en-US" altLang="ko-KR" sz="1700" b="1" dirty="0">
              <a:solidFill>
                <a:schemeClr val="tx1"/>
              </a:solidFill>
            </a:endParaRPr>
          </a:p>
          <a:p>
            <a:endParaRPr lang="en-US" altLang="ko-KR" sz="1700" b="1" dirty="0">
              <a:solidFill>
                <a:schemeClr val="tx1"/>
              </a:solidFill>
            </a:endParaRPr>
          </a:p>
          <a:p>
            <a:endParaRPr lang="en-US" altLang="ko-KR" sz="1700" b="1" dirty="0">
              <a:solidFill>
                <a:schemeClr val="tx1"/>
              </a:solidFill>
            </a:endParaRPr>
          </a:p>
          <a:p>
            <a:endParaRPr lang="en-US" altLang="ko-KR" sz="1700" b="1" dirty="0">
              <a:solidFill>
                <a:schemeClr val="tx1"/>
              </a:solidFill>
            </a:endParaRPr>
          </a:p>
          <a:p>
            <a:endParaRPr lang="en-US" altLang="ko-KR" sz="1700" b="1" dirty="0">
              <a:solidFill>
                <a:schemeClr val="tx1"/>
              </a:solidFill>
            </a:endParaRPr>
          </a:p>
          <a:p>
            <a:endParaRPr lang="en-US" altLang="ko-KR" sz="1700" b="1" dirty="0">
              <a:solidFill>
                <a:schemeClr val="tx1"/>
              </a:solidFill>
            </a:endParaRPr>
          </a:p>
          <a:p>
            <a:endParaRPr lang="en-US" altLang="ko-KR" sz="1400" b="1" dirty="0" smtClean="0">
              <a:solidFill>
                <a:schemeClr val="tx1"/>
              </a:solidFill>
            </a:endParaRPr>
          </a:p>
          <a:p>
            <a:r>
              <a:rPr lang="ko-KR" altLang="en-US" sz="1400" b="1" dirty="0" err="1" smtClean="0">
                <a:solidFill>
                  <a:schemeClr val="tx1"/>
                </a:solidFill>
              </a:rPr>
              <a:t>대기창과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게임창의 채팅을 나눴으며 귓속말기능을 구현</a:t>
            </a:r>
            <a:r>
              <a:rPr lang="en-US" altLang="ko-KR" sz="1400" b="1" dirty="0">
                <a:solidFill>
                  <a:schemeClr val="tx1"/>
                </a:solidFill>
              </a:rPr>
              <a:t>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0FECA2F-AA77-47BF-BEC8-995020F5937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307" y="5542843"/>
            <a:ext cx="761316" cy="977113"/>
          </a:xfrm>
          <a:prstGeom prst="rect">
            <a:avLst/>
          </a:prstGeom>
        </p:spPr>
      </p:pic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1235DFCC-CF0E-4168-93E2-0BC7389410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405" y="1641926"/>
            <a:ext cx="5370735" cy="37356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8FB6F840-98F5-426C-ADF2-F0B58754C4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4927" y="3394131"/>
            <a:ext cx="3743478" cy="1894565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567436" y="1904999"/>
            <a:ext cx="5155423" cy="317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500555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다이어그램 10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797788439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6F32000D-0FA9-4369-82F4-724647B6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496" y="1565310"/>
            <a:ext cx="5135075" cy="4954646"/>
          </a:xfrm>
          <a:ln w="50800" cap="rnd" cmpd="dbl">
            <a:solidFill>
              <a:schemeClr val="accent1">
                <a:lumMod val="40000"/>
                <a:lumOff val="60000"/>
              </a:schemeClr>
            </a:solidFill>
            <a:prstDash val="lgDash"/>
            <a:round/>
          </a:ln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1700" dirty="0" smtClean="0"/>
          </a:p>
          <a:p>
            <a:pPr marL="45720" indent="0">
              <a:buNone/>
            </a:pPr>
            <a:endParaRPr lang="en-US" sz="1700" dirty="0" smtClean="0"/>
          </a:p>
          <a:p>
            <a:pPr marL="45720" indent="0">
              <a:buNone/>
            </a:pPr>
            <a:endParaRPr lang="en-US" sz="1700" dirty="0" smtClean="0"/>
          </a:p>
          <a:p>
            <a:pPr marL="45720" indent="0">
              <a:buNone/>
            </a:pPr>
            <a:endParaRPr lang="en-US" sz="1700" dirty="0" smtClean="0"/>
          </a:p>
          <a:p>
            <a:pPr marL="45720" indent="0">
              <a:buNone/>
            </a:pPr>
            <a:endParaRPr lang="en-US" sz="1700" dirty="0" smtClean="0"/>
          </a:p>
          <a:p>
            <a:pPr marL="45720" indent="0">
              <a:buNone/>
            </a:pPr>
            <a:endParaRPr lang="en-US" sz="1700" dirty="0" smtClean="0"/>
          </a:p>
          <a:p>
            <a:pPr marL="45720" indent="0">
              <a:buNone/>
            </a:pPr>
            <a:endParaRPr lang="en-US" sz="1700" dirty="0" smtClean="0"/>
          </a:p>
          <a:p>
            <a:pPr marL="45720" indent="0">
              <a:buNone/>
            </a:pPr>
            <a:endParaRPr lang="en-US" sz="1700" dirty="0" smtClean="0"/>
          </a:p>
          <a:p>
            <a:pPr marL="45720" indent="0">
              <a:buNone/>
            </a:pPr>
            <a:endParaRPr lang="en-US" sz="1700" dirty="0" smtClean="0"/>
          </a:p>
          <a:p>
            <a:pPr marL="45720" indent="0">
              <a:buNone/>
            </a:pPr>
            <a:endParaRPr lang="en-US" sz="1700" dirty="0" smtClean="0"/>
          </a:p>
          <a:p>
            <a:pPr marL="45720" indent="0">
              <a:buNone/>
            </a:pPr>
            <a:endParaRPr lang="en-US" sz="17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0FECA2F-AA77-47BF-BEC8-995020F593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307" y="5542843"/>
            <a:ext cx="761316" cy="977113"/>
          </a:xfrm>
          <a:prstGeom prst="rect">
            <a:avLst/>
          </a:prstGeom>
        </p:spPr>
      </p:pic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1235DFCC-CF0E-4168-93E2-0BC7389410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379" y="1656822"/>
            <a:ext cx="5586971" cy="38860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12841A4-ABA3-466A-92DB-6A882EAAF6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6803" y="2662480"/>
            <a:ext cx="2573376" cy="2524125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772316" y="1639331"/>
            <a:ext cx="4315814" cy="3866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6812692" y="5574185"/>
            <a:ext cx="4095993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  <a:buSzPct val="80000"/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accent1"/>
                </a:solidFill>
              </a:rPr>
              <a:t> </a:t>
            </a:r>
            <a:r>
              <a:rPr lang="en-US" altLang="ko-KR" sz="1400" b="1" dirty="0" smtClean="0"/>
              <a:t> </a:t>
            </a:r>
            <a:r>
              <a:rPr lang="en-US" altLang="ko-KR" b="1" dirty="0" smtClean="0"/>
              <a:t>CREATE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대기방</a:t>
            </a:r>
            <a:r>
              <a:rPr lang="ko-KR" altLang="en-US" b="1" dirty="0" smtClean="0"/>
              <a:t> 클릭 시 방 생성</a:t>
            </a:r>
            <a:endParaRPr lang="en-US" altLang="ko-KR" b="1" dirty="0" smtClean="0"/>
          </a:p>
          <a:p>
            <a:pPr>
              <a:lnSpc>
                <a:spcPct val="150000"/>
              </a:lnSpc>
              <a:buClr>
                <a:schemeClr val="accent1"/>
              </a:buClr>
              <a:buSzPct val="80000"/>
              <a:buFont typeface="Arial" pitchFamily="34" charset="0"/>
              <a:buChar char="•"/>
            </a:pPr>
            <a:r>
              <a:rPr lang="en-US" altLang="ko-KR" b="1" dirty="0" smtClean="0"/>
              <a:t>  </a:t>
            </a:r>
            <a:r>
              <a:rPr lang="ko-KR" altLang="en-US" b="1" dirty="0" err="1" smtClean="0"/>
              <a:t>대기방</a:t>
            </a:r>
            <a:r>
              <a:rPr lang="ko-KR" altLang="en-US" b="1" dirty="0" smtClean="0"/>
              <a:t> 클릭 시 게임 대기 중이면 입장</a:t>
            </a:r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714375" y="2600325"/>
            <a:ext cx="2000250" cy="857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72100" y="2000250"/>
            <a:ext cx="1066799" cy="552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1476374" y="2238375"/>
            <a:ext cx="752475" cy="460248"/>
          </a:xfrm>
          <a:prstGeom prst="wedgeRoundRectCallout">
            <a:avLst>
              <a:gd name="adj1" fmla="val -20833"/>
              <a:gd name="adj2" fmla="val 8526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클릭</a:t>
            </a:r>
            <a:r>
              <a:rPr lang="en-US" altLang="ko-KR" dirty="0" smtClean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5410199" y="1495425"/>
            <a:ext cx="752475" cy="460248"/>
          </a:xfrm>
          <a:prstGeom prst="wedgeRoundRectCallout">
            <a:avLst>
              <a:gd name="adj1" fmla="val -20833"/>
              <a:gd name="adj2" fmla="val 8526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클릭</a:t>
            </a:r>
            <a:r>
              <a:rPr lang="en-US" altLang="ko-KR" dirty="0" smtClean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1699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다이어그램 10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797788439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6F32000D-0FA9-4369-82F4-724647B6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496" y="1565310"/>
            <a:ext cx="5135075" cy="4954646"/>
          </a:xfrm>
          <a:ln w="50800" cap="rnd" cmpd="dbl">
            <a:solidFill>
              <a:schemeClr val="accent1">
                <a:lumMod val="40000"/>
                <a:lumOff val="60000"/>
              </a:schemeClr>
            </a:solidFill>
            <a:prstDash val="lgDash"/>
            <a:round/>
          </a:ln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1700" dirty="0" smtClean="0"/>
          </a:p>
          <a:p>
            <a:pPr marL="45720" indent="0">
              <a:buNone/>
            </a:pPr>
            <a:endParaRPr lang="en-US" sz="1700" dirty="0" smtClean="0"/>
          </a:p>
          <a:p>
            <a:pPr marL="45720" indent="0">
              <a:buNone/>
            </a:pPr>
            <a:endParaRPr lang="en-US" sz="1700" dirty="0" smtClean="0"/>
          </a:p>
          <a:p>
            <a:pPr marL="45720" indent="0">
              <a:buNone/>
            </a:pPr>
            <a:endParaRPr lang="en-US" sz="1700" dirty="0" smtClean="0"/>
          </a:p>
          <a:p>
            <a:pPr marL="45720" indent="0">
              <a:buNone/>
            </a:pPr>
            <a:endParaRPr lang="en-US" sz="1700" dirty="0" smtClean="0"/>
          </a:p>
          <a:p>
            <a:pPr marL="45720" indent="0">
              <a:buNone/>
            </a:pPr>
            <a:endParaRPr lang="en-US" sz="1700" dirty="0" smtClean="0"/>
          </a:p>
          <a:p>
            <a:pPr marL="45720" indent="0">
              <a:buNone/>
            </a:pPr>
            <a:endParaRPr lang="en-US" sz="1700" dirty="0" smtClean="0"/>
          </a:p>
          <a:p>
            <a:pPr marL="45720" indent="0">
              <a:buNone/>
            </a:pPr>
            <a:endParaRPr lang="en-US" sz="1700" dirty="0" smtClean="0"/>
          </a:p>
          <a:p>
            <a:pPr marL="45720" indent="0">
              <a:buNone/>
            </a:pPr>
            <a:endParaRPr lang="en-US" sz="1700" dirty="0" smtClean="0"/>
          </a:p>
          <a:p>
            <a:pPr marL="45720" indent="0">
              <a:buNone/>
            </a:pPr>
            <a:endParaRPr lang="en-US" sz="1700" dirty="0" smtClean="0"/>
          </a:p>
          <a:p>
            <a:pPr marL="45720" indent="0">
              <a:buNone/>
            </a:pPr>
            <a:endParaRPr lang="en-US" sz="17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0FECA2F-AA77-47BF-BEC8-995020F5937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307" y="5542843"/>
            <a:ext cx="761316" cy="977113"/>
          </a:xfrm>
          <a:prstGeom prst="rect">
            <a:avLst/>
          </a:prstGeom>
        </p:spPr>
      </p:pic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1235DFCC-CF0E-4168-93E2-0BC7389410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379" y="1656822"/>
            <a:ext cx="5586971" cy="38860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6804000" y="5717060"/>
            <a:ext cx="414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accent1"/>
                </a:solidFill>
              </a:rPr>
              <a:t>  </a:t>
            </a:r>
            <a:r>
              <a:rPr lang="en-US" altLang="ko-KR" b="1" dirty="0" smtClean="0"/>
              <a:t>START</a:t>
            </a:r>
            <a:r>
              <a:rPr lang="ko-KR" altLang="en-US" b="1" dirty="0" smtClean="0"/>
              <a:t> 버튼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클릭 시 대기중인 방 입장 </a:t>
            </a:r>
            <a:endParaRPr lang="ko-KR" alt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9"/>
          <a:srcRect b="629"/>
          <a:stretch>
            <a:fillRect/>
          </a:stretch>
        </p:blipFill>
        <p:spPr bwMode="auto">
          <a:xfrm>
            <a:off x="6833286" y="1691846"/>
            <a:ext cx="4436076" cy="374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4572000" y="1981200"/>
            <a:ext cx="885825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657724" y="1514475"/>
            <a:ext cx="752475" cy="460248"/>
          </a:xfrm>
          <a:prstGeom prst="wedgeRoundRectCallout">
            <a:avLst>
              <a:gd name="adj1" fmla="val -20833"/>
              <a:gd name="adj2" fmla="val 8526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클릭</a:t>
            </a:r>
            <a:r>
              <a:rPr lang="en-US" altLang="ko-KR" dirty="0" smtClean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16995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다이어그램 10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26522365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Content Placeholder 9">
            <a:extLst>
              <a:ext uri="{FF2B5EF4-FFF2-40B4-BE49-F238E27FC236}">
                <a16:creationId xmlns="" xmlns:a16="http://schemas.microsoft.com/office/drawing/2014/main" id="{7104E671-F29C-41B2-A913-B36B21E70031}"/>
              </a:ext>
            </a:extLst>
          </p:cNvPr>
          <p:cNvSpPr txBox="1">
            <a:spLocks/>
          </p:cNvSpPr>
          <p:nvPr/>
        </p:nvSpPr>
        <p:spPr>
          <a:xfrm>
            <a:off x="6704980" y="1653900"/>
            <a:ext cx="5025701" cy="4812803"/>
          </a:xfrm>
          <a:prstGeom prst="rect">
            <a:avLst/>
          </a:prstGeom>
          <a:ln w="50800" cap="rnd" cmpd="dbl">
            <a:solidFill>
              <a:schemeClr val="accent1">
                <a:lumMod val="40000"/>
                <a:lumOff val="60000"/>
              </a:schemeClr>
            </a:solidFill>
            <a:prstDash val="lgDash"/>
            <a:round/>
          </a:ln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700" b="1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n-US" altLang="ko-KR" sz="1700" b="1" dirty="0">
              <a:solidFill>
                <a:schemeClr val="tx1"/>
              </a:solidFill>
            </a:endParaRPr>
          </a:p>
          <a:p>
            <a:endParaRPr lang="en-US" altLang="ko-KR" sz="1700" b="1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n-US" altLang="ko-KR" sz="1700" b="1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n-US" sz="1700" dirty="0"/>
          </a:p>
          <a:p>
            <a:pPr marL="45720" indent="0">
              <a:buNone/>
            </a:pPr>
            <a:endParaRPr lang="en-US" sz="17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840267A-C708-47E7-A78A-F85349EC51AA}"/>
              </a:ext>
            </a:extLst>
          </p:cNvPr>
          <p:cNvSpPr txBox="1"/>
          <p:nvPr/>
        </p:nvSpPr>
        <p:spPr>
          <a:xfrm>
            <a:off x="6804000" y="5168141"/>
            <a:ext cx="3638939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285750">
              <a:lnSpc>
                <a:spcPct val="15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총 </a:t>
            </a:r>
            <a:r>
              <a:rPr lang="en-US" altLang="ko-KR" b="1" dirty="0" smtClean="0"/>
              <a:t>10</a:t>
            </a:r>
            <a:r>
              <a:rPr lang="ko-KR" altLang="en-US" b="1" dirty="0" smtClean="0"/>
              <a:t>라운드로 진행</a:t>
            </a:r>
            <a:endParaRPr lang="en-US" altLang="ko-KR" b="1" dirty="0" smtClean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정답일 경우 계속 진행</a:t>
            </a:r>
            <a:endParaRPr lang="en-US" altLang="ko-KR" b="1" dirty="0" smtClean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오답일 경우 </a:t>
            </a:r>
            <a:r>
              <a:rPr lang="en-US" altLang="ko-KR" b="1" dirty="0" smtClean="0"/>
              <a:t>3</a:t>
            </a:r>
            <a:r>
              <a:rPr lang="ko-KR" altLang="en-US" b="1" dirty="0" smtClean="0"/>
              <a:t>초 후 대기실 행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B3CC2E7-874F-46A9-9020-90ECABA88D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307" y="5542843"/>
            <a:ext cx="761316" cy="977113"/>
          </a:xfrm>
          <a:prstGeom prst="rect">
            <a:avLst/>
          </a:prstGeom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18866" y="1776999"/>
            <a:ext cx="4334475" cy="342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그림 12" descr="문제11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041" y="1835627"/>
            <a:ext cx="5765800" cy="935618"/>
          </a:xfrm>
          <a:prstGeom prst="rect">
            <a:avLst/>
          </a:prstGeom>
        </p:spPr>
      </p:pic>
      <p:pic>
        <p:nvPicPr>
          <p:cNvPr id="16" name="그림 15" descr="동이동이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334" y="2956893"/>
            <a:ext cx="5706531" cy="28692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2254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다이어그램 10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89242867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C:\Users\hys\Desktop\mainUi.png">
            <a:extLst>
              <a:ext uri="{FF2B5EF4-FFF2-40B4-BE49-F238E27FC236}">
                <a16:creationId xmlns="" xmlns:a16="http://schemas.microsoft.com/office/drawing/2014/main" id="{38FDFFA5-56DC-4351-B2BF-17A02D0DF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08" y="1663425"/>
            <a:ext cx="6107749" cy="4327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9">
            <a:extLst>
              <a:ext uri="{FF2B5EF4-FFF2-40B4-BE49-F238E27FC236}">
                <a16:creationId xmlns="" xmlns:a16="http://schemas.microsoft.com/office/drawing/2014/main" id="{7104E671-F29C-41B2-A913-B36B21E70031}"/>
              </a:ext>
            </a:extLst>
          </p:cNvPr>
          <p:cNvSpPr txBox="1">
            <a:spLocks/>
          </p:cNvSpPr>
          <p:nvPr/>
        </p:nvSpPr>
        <p:spPr>
          <a:xfrm>
            <a:off x="6704980" y="1653900"/>
            <a:ext cx="5025701" cy="4796327"/>
          </a:xfrm>
          <a:prstGeom prst="rect">
            <a:avLst/>
          </a:prstGeom>
          <a:ln w="50800" cap="rnd" cmpd="dbl">
            <a:solidFill>
              <a:schemeClr val="accent1">
                <a:lumMod val="40000"/>
                <a:lumOff val="60000"/>
              </a:schemeClr>
            </a:solidFill>
            <a:prstDash val="lgDash"/>
            <a:round/>
          </a:ln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700" b="1" dirty="0">
              <a:solidFill>
                <a:schemeClr val="tx1"/>
              </a:solidFill>
            </a:endParaRPr>
          </a:p>
          <a:p>
            <a:endParaRPr lang="en-US" altLang="ko-KR" sz="1700" b="1" dirty="0">
              <a:solidFill>
                <a:schemeClr val="tx1"/>
              </a:solidFill>
            </a:endParaRPr>
          </a:p>
          <a:p>
            <a:endParaRPr lang="en-US" altLang="ko-KR" sz="1700" b="1" dirty="0">
              <a:solidFill>
                <a:schemeClr val="tx1"/>
              </a:solidFill>
            </a:endParaRPr>
          </a:p>
          <a:p>
            <a:endParaRPr lang="en-US" altLang="ko-KR" sz="1700" b="1" dirty="0">
              <a:solidFill>
                <a:schemeClr val="tx1"/>
              </a:solidFill>
            </a:endParaRPr>
          </a:p>
          <a:p>
            <a:endParaRPr lang="en-US" altLang="ko-KR" sz="17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700" b="1" dirty="0">
                <a:solidFill>
                  <a:schemeClr val="tx1"/>
                </a:solidFill>
              </a:rPr>
              <a:t>일정시간 마다 문제와 답을 서버에서 받음</a:t>
            </a:r>
            <a:endParaRPr lang="en-US" altLang="ko-KR" sz="17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700" b="1" dirty="0">
                <a:solidFill>
                  <a:schemeClr val="tx1"/>
                </a:solidFill>
              </a:rPr>
              <a:t>서버 에서 제공받은 답을 통해 유저 정답확인</a:t>
            </a:r>
            <a:endParaRPr lang="en-US" altLang="ko-KR" sz="1700" b="1" dirty="0">
              <a:solidFill>
                <a:schemeClr val="tx1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93422" y="1847593"/>
            <a:ext cx="4863120" cy="3578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B3CC2E7-874F-46A9-9020-90ECABA88DC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307" y="5542843"/>
            <a:ext cx="761316" cy="9771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40267A-C708-47E7-A78A-F85349EC51AA}"/>
              </a:ext>
            </a:extLst>
          </p:cNvPr>
          <p:cNvSpPr txBox="1"/>
          <p:nvPr/>
        </p:nvSpPr>
        <p:spPr>
          <a:xfrm>
            <a:off x="6804000" y="5396741"/>
            <a:ext cx="3638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285750">
              <a:lnSpc>
                <a:spcPct val="15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문제 대기시간 </a:t>
            </a:r>
            <a:r>
              <a:rPr lang="en-US" altLang="ko-KR" b="1" dirty="0" smtClean="0"/>
              <a:t>10</a:t>
            </a:r>
            <a:r>
              <a:rPr lang="ko-KR" altLang="en-US" b="1" dirty="0" smtClean="0"/>
              <a:t>초</a:t>
            </a:r>
            <a:endParaRPr lang="en-US" altLang="ko-KR" b="1" dirty="0" smtClean="0"/>
          </a:p>
          <a:p>
            <a:pPr marL="180000" indent="-285750">
              <a:lnSpc>
                <a:spcPct val="15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정답 확인시간 </a:t>
            </a:r>
            <a:r>
              <a:rPr lang="en-US" altLang="ko-KR" b="1" dirty="0" smtClean="0"/>
              <a:t>5</a:t>
            </a:r>
            <a:r>
              <a:rPr lang="ko-KR" altLang="en-US" b="1" dirty="0" smtClean="0"/>
              <a:t>초 </a:t>
            </a:r>
            <a:endParaRPr lang="en-US" altLang="ko-KR" b="1" dirty="0" smtClean="0"/>
          </a:p>
        </p:txBody>
      </p:sp>
      <p:pic>
        <p:nvPicPr>
          <p:cNvPr id="10" name="그림 9" descr="문제11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666" y="1854676"/>
            <a:ext cx="6062558" cy="9837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1511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동이동이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09" y="2028826"/>
            <a:ext cx="6169427" cy="3101974"/>
          </a:xfrm>
          <a:prstGeom prst="rect">
            <a:avLst/>
          </a:prstGeom>
        </p:spPr>
      </p:pic>
      <p:graphicFrame>
        <p:nvGraphicFramePr>
          <p:cNvPr id="11" name="다이어그램 10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4236492245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6" name="Content Placeholder 9">
            <a:extLst>
              <a:ext uri="{FF2B5EF4-FFF2-40B4-BE49-F238E27FC236}">
                <a16:creationId xmlns="" xmlns:a16="http://schemas.microsoft.com/office/drawing/2014/main" id="{6F32000D-0FA9-4369-82F4-724647B698D4}"/>
              </a:ext>
            </a:extLst>
          </p:cNvPr>
          <p:cNvSpPr txBox="1">
            <a:spLocks/>
          </p:cNvSpPr>
          <p:nvPr/>
        </p:nvSpPr>
        <p:spPr>
          <a:xfrm>
            <a:off x="6704980" y="1653900"/>
            <a:ext cx="5017463" cy="4804565"/>
          </a:xfrm>
          <a:prstGeom prst="rect">
            <a:avLst/>
          </a:prstGeom>
          <a:ln w="50800" cap="rnd" cmpd="dbl">
            <a:solidFill>
              <a:schemeClr val="accent1">
                <a:lumMod val="40000"/>
                <a:lumOff val="60000"/>
              </a:schemeClr>
            </a:solidFill>
            <a:prstDash val="lgDash"/>
            <a:round/>
          </a:ln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en-US" sz="1700" dirty="0"/>
          </a:p>
        </p:txBody>
      </p:sp>
      <p:sp>
        <p:nvSpPr>
          <p:cNvPr id="17" name="오른쪽 화살표 16"/>
          <p:cNvSpPr/>
          <p:nvPr/>
        </p:nvSpPr>
        <p:spPr>
          <a:xfrm rot="10800000">
            <a:off x="1568027" y="3868579"/>
            <a:ext cx="824900" cy="190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33400" y="3124199"/>
            <a:ext cx="1581150" cy="1590675"/>
          </a:xfrm>
          <a:prstGeom prst="rect">
            <a:avLst/>
          </a:prstGeom>
          <a:noFill/>
          <a:ln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52398" y="4929464"/>
            <a:ext cx="1247851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5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X </a:t>
            </a:r>
            <a:r>
              <a:rPr lang="en-US" altLang="ko-KR" sz="15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: 0 ~200</a:t>
            </a:r>
          </a:p>
          <a:p>
            <a:r>
              <a:rPr lang="en-US" altLang="ko-KR" sz="15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X--</a:t>
            </a:r>
            <a:endParaRPr lang="ko-KR" altLang="en-US" sz="15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52851" y="3124200"/>
            <a:ext cx="1600200" cy="1590675"/>
          </a:xfrm>
          <a:prstGeom prst="rect">
            <a:avLst/>
          </a:prstGeom>
          <a:noFill/>
          <a:ln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3348754" y="3868578"/>
            <a:ext cx="824900" cy="190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834259" y="1828801"/>
            <a:ext cx="4696443" cy="4480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5907247E-A286-49F5-90F8-0243754FA43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307" y="5542843"/>
            <a:ext cx="761316" cy="97711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876598" y="4900889"/>
            <a:ext cx="1428827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15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X </a:t>
            </a:r>
            <a:r>
              <a:rPr lang="en-US" altLang="ko-KR" sz="15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: 730~1230</a:t>
            </a:r>
          </a:p>
          <a:p>
            <a:r>
              <a:rPr lang="en-US" altLang="ko-KR" sz="15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X++</a:t>
            </a:r>
            <a:endParaRPr lang="ko-KR" altLang="en-US" sz="15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66662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다이어그램 10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3528363705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D5B5A2C8-8574-4FF8-910B-5D133002623E}"/>
              </a:ext>
            </a:extLst>
          </p:cNvPr>
          <p:cNvGrpSpPr/>
          <p:nvPr/>
        </p:nvGrpSpPr>
        <p:grpSpPr>
          <a:xfrm>
            <a:off x="3323063" y="1839951"/>
            <a:ext cx="7471317" cy="4447916"/>
            <a:chOff x="701872" y="243039"/>
            <a:chExt cx="8282401" cy="4886322"/>
          </a:xfrm>
        </p:grpSpPr>
        <p:pic>
          <p:nvPicPr>
            <p:cNvPr id="6" name="Picture 2">
              <a:extLst>
                <a:ext uri="{FF2B5EF4-FFF2-40B4-BE49-F238E27FC236}">
                  <a16:creationId xmlns="" xmlns:a16="http://schemas.microsoft.com/office/drawing/2014/main" id="{A57096B6-7DE0-4C40-AB04-2A40E02757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987824" y="243039"/>
              <a:ext cx="5677766" cy="3929066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</p:pic>
        <p:grpSp>
          <p:nvGrpSpPr>
            <p:cNvPr id="7" name="그룹 6">
              <a:extLst>
                <a:ext uri="{FF2B5EF4-FFF2-40B4-BE49-F238E27FC236}">
                  <a16:creationId xmlns="" xmlns:a16="http://schemas.microsoft.com/office/drawing/2014/main" id="{C33A0EAF-F45C-43C2-AF23-E5B04CC77C23}"/>
                </a:ext>
              </a:extLst>
            </p:cNvPr>
            <p:cNvGrpSpPr/>
            <p:nvPr/>
          </p:nvGrpSpPr>
          <p:grpSpPr>
            <a:xfrm>
              <a:off x="4845180" y="2171841"/>
              <a:ext cx="1071570" cy="142876"/>
              <a:chOff x="3428960" y="1928802"/>
              <a:chExt cx="1071570" cy="142876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="" xmlns:a16="http://schemas.microsoft.com/office/drawing/2014/main" id="{153D98B6-A399-4F25-8846-825286EB6837}"/>
                  </a:ext>
                </a:extLst>
              </p:cNvPr>
              <p:cNvSpPr/>
              <p:nvPr/>
            </p:nvSpPr>
            <p:spPr>
              <a:xfrm flipV="1">
                <a:off x="3428960" y="1928802"/>
                <a:ext cx="428628" cy="142876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="" xmlns:a16="http://schemas.microsoft.com/office/drawing/2014/main" id="{28AFF63E-83C3-4D5D-BD6A-7FEE10AB5FF2}"/>
                  </a:ext>
                </a:extLst>
              </p:cNvPr>
              <p:cNvSpPr/>
              <p:nvPr/>
            </p:nvSpPr>
            <p:spPr>
              <a:xfrm flipV="1">
                <a:off x="3929026" y="1928802"/>
                <a:ext cx="571504" cy="142876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="" xmlns:a16="http://schemas.microsoft.com/office/drawing/2014/main" id="{6E113033-B01C-48CC-8421-DC70AAE84628}"/>
                </a:ext>
              </a:extLst>
            </p:cNvPr>
            <p:cNvGrpSpPr/>
            <p:nvPr/>
          </p:nvGrpSpPr>
          <p:grpSpPr>
            <a:xfrm>
              <a:off x="701872" y="1720577"/>
              <a:ext cx="4571936" cy="2860552"/>
              <a:chOff x="0" y="3286124"/>
              <a:chExt cx="5013616" cy="3188545"/>
            </a:xfrm>
          </p:grpSpPr>
          <p:pic>
            <p:nvPicPr>
              <p:cNvPr id="16" name="Picture 3">
                <a:extLst>
                  <a:ext uri="{FF2B5EF4-FFF2-40B4-BE49-F238E27FC236}">
                    <a16:creationId xmlns="" xmlns:a16="http://schemas.microsoft.com/office/drawing/2014/main" id="{F477AF43-CAFC-4E5B-BBC6-CF2A5B1832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0" y="3286124"/>
                <a:ext cx="3143272" cy="3188545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</p:pic>
          <p:cxnSp>
            <p:nvCxnSpPr>
              <p:cNvPr id="17" name="직선 연결선 16">
                <a:extLst>
                  <a:ext uri="{FF2B5EF4-FFF2-40B4-BE49-F238E27FC236}">
                    <a16:creationId xmlns="" xmlns:a16="http://schemas.microsoft.com/office/drawing/2014/main" id="{23B8E6FC-EA63-4E63-B717-2C848F642515}"/>
                  </a:ext>
                </a:extLst>
              </p:cNvPr>
              <p:cNvCxnSpPr/>
              <p:nvPr/>
            </p:nvCxnSpPr>
            <p:spPr>
              <a:xfrm flipH="1" flipV="1">
                <a:off x="3134006" y="3327375"/>
                <a:ext cx="1409574" cy="461755"/>
              </a:xfrm>
              <a:prstGeom prst="line">
                <a:avLst/>
              </a:prstGeom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="" xmlns:a16="http://schemas.microsoft.com/office/drawing/2014/main" id="{5E6ED5A4-46A6-482E-BFC8-27B0D6047AFC}"/>
                  </a:ext>
                </a:extLst>
              </p:cNvPr>
              <p:cNvCxnSpPr>
                <a:stCxn id="19" idx="3"/>
              </p:cNvCxnSpPr>
              <p:nvPr/>
            </p:nvCxnSpPr>
            <p:spPr>
              <a:xfrm flipH="1">
                <a:off x="3143272" y="3868759"/>
                <a:ext cx="1870344" cy="2605910"/>
              </a:xfrm>
              <a:prstGeom prst="line">
                <a:avLst/>
              </a:prstGeom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CD7CC628-B9ED-4760-AECF-34D8FEFBCFAE}"/>
                </a:ext>
              </a:extLst>
            </p:cNvPr>
            <p:cNvGrpSpPr/>
            <p:nvPr/>
          </p:nvGrpSpPr>
          <p:grpSpPr>
            <a:xfrm>
              <a:off x="5345246" y="2314717"/>
              <a:ext cx="3639027" cy="2814644"/>
              <a:chOff x="3929026" y="2071678"/>
              <a:chExt cx="3639027" cy="2814644"/>
            </a:xfrm>
          </p:grpSpPr>
          <p:pic>
            <p:nvPicPr>
              <p:cNvPr id="13" name="Picture 4">
                <a:extLst>
                  <a:ext uri="{FF2B5EF4-FFF2-40B4-BE49-F238E27FC236}">
                    <a16:creationId xmlns="" xmlns:a16="http://schemas.microsoft.com/office/drawing/2014/main" id="{0D954918-8612-4FD4-9B3F-292D08C6E3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5429256" y="2714620"/>
                <a:ext cx="2138797" cy="2171702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</p:pic>
          <p:cxnSp>
            <p:nvCxnSpPr>
              <p:cNvPr id="14" name="직선 연결선 13">
                <a:extLst>
                  <a:ext uri="{FF2B5EF4-FFF2-40B4-BE49-F238E27FC236}">
                    <a16:creationId xmlns="" xmlns:a16="http://schemas.microsoft.com/office/drawing/2014/main" id="{DC230FA1-19EB-41A7-AFA0-8BC344A76E4A}"/>
                  </a:ext>
                </a:extLst>
              </p:cNvPr>
              <p:cNvCxnSpPr/>
              <p:nvPr/>
            </p:nvCxnSpPr>
            <p:spPr>
              <a:xfrm rot="16200000" flipH="1">
                <a:off x="3286100" y="2714604"/>
                <a:ext cx="2786082" cy="1500230"/>
              </a:xfrm>
              <a:prstGeom prst="line">
                <a:avLst/>
              </a:prstGeom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="" xmlns:a16="http://schemas.microsoft.com/office/drawing/2014/main" id="{08D3D263-7076-4C6F-8AD8-B059E0EC8DCD}"/>
                  </a:ext>
                </a:extLst>
              </p:cNvPr>
              <p:cNvCxnSpPr/>
              <p:nvPr/>
            </p:nvCxnSpPr>
            <p:spPr>
              <a:xfrm>
                <a:off x="4500530" y="2071678"/>
                <a:ext cx="928726" cy="642942"/>
              </a:xfrm>
              <a:prstGeom prst="line">
                <a:avLst/>
              </a:prstGeom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</p:cxnSp>
        </p:grpSp>
      </p:grp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9BCFC527-2BA9-4736-B958-F19CEAD223A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307" y="5542843"/>
            <a:ext cx="761316" cy="977113"/>
          </a:xfrm>
          <a:prstGeom prst="rect">
            <a:avLst/>
          </a:prstGeom>
        </p:spPr>
      </p:pic>
      <p:sp>
        <p:nvSpPr>
          <p:cNvPr id="22" name="Content Placeholder 9">
            <a:extLst>
              <a:ext uri="{FF2B5EF4-FFF2-40B4-BE49-F238E27FC236}">
                <a16:creationId xmlns="" xmlns:a16="http://schemas.microsoft.com/office/drawing/2014/main" id="{6F32000D-0FA9-4369-82F4-724647B6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550" y="2986725"/>
            <a:ext cx="4140000" cy="3240000"/>
          </a:xfrm>
          <a:ln w="50800" cap="rnd" cmpd="dbl">
            <a:noFill/>
            <a:prstDash val="lgDash"/>
            <a:round/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회원가입</a:t>
            </a: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중복체크</a:t>
            </a: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아이디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비밀번호 찾기</a:t>
            </a: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로그인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1550" y="2533425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2"/>
                </a:solidFill>
              </a:rPr>
              <a:t>기능별 소개</a:t>
            </a:r>
          </a:p>
        </p:txBody>
      </p:sp>
    </p:spTree>
    <p:extLst>
      <p:ext uri="{BB962C8B-B14F-4D97-AF65-F5344CB8AC3E}">
        <p14:creationId xmlns="" xmlns:p14="http://schemas.microsoft.com/office/powerpoint/2010/main" val="371600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다이어그램 10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709300954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그림 2" descr="스크린샷이(가) 표시된 사진&#10;&#10;높은 신뢰도로 생성된 설명">
            <a:extLst>
              <a:ext uri="{FF2B5EF4-FFF2-40B4-BE49-F238E27FC236}">
                <a16:creationId xmlns="" xmlns:a16="http://schemas.microsoft.com/office/drawing/2014/main" id="{222CCB6C-B06D-428E-8642-C4DEEAD8E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827" y="1695605"/>
            <a:ext cx="6608125" cy="45922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5B8EBD0-CAD5-4B83-BFDC-C3893034A3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307" y="5542843"/>
            <a:ext cx="761316" cy="977113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="" xmlns:a16="http://schemas.microsoft.com/office/drawing/2014/main" id="{6F32000D-0FA9-4369-82F4-724647B6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9175" y="2862900"/>
            <a:ext cx="3584898" cy="3240000"/>
          </a:xfrm>
          <a:ln w="50800" cap="rnd" cmpd="dbl">
            <a:noFill/>
            <a:prstDash val="lgDash"/>
            <a:round/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schemeClr val="tx1"/>
                </a:solidFill>
                <a:latin typeface="+mn-ea"/>
              </a:rPr>
              <a:t>접속자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 목록</a:t>
            </a: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schemeClr val="tx1"/>
                </a:solidFill>
                <a:latin typeface="+mn-ea"/>
              </a:rPr>
              <a:t>채팅방</a:t>
            </a: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schemeClr val="tx1"/>
                </a:solidFill>
                <a:latin typeface="+mn-ea"/>
              </a:rPr>
              <a:t>게임방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 생성</a:t>
            </a: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schemeClr val="tx1"/>
                </a:solidFill>
                <a:latin typeface="+mn-ea"/>
              </a:rPr>
              <a:t>게임방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 입장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+mn-ea"/>
              </a:rPr>
              <a:t>빠른입장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버튼입장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19175" y="2409600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2"/>
                </a:solidFill>
              </a:rPr>
              <a:t>기능별 소개</a:t>
            </a:r>
          </a:p>
        </p:txBody>
      </p:sp>
    </p:spTree>
    <p:extLst>
      <p:ext uri="{BB962C8B-B14F-4D97-AF65-F5344CB8AC3E}">
        <p14:creationId xmlns="" xmlns:p14="http://schemas.microsoft.com/office/powerpoint/2010/main" val="202966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>
            <a:extLst>
              <a:ext uri="{FF2B5EF4-FFF2-40B4-BE49-F238E27FC236}">
                <a16:creationId xmlns="" xmlns:a16="http://schemas.microsoft.com/office/drawing/2014/main" id="{73DC79CE-1B16-4228-9BCD-D1D1D804A0CA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3475567473"/>
              </p:ext>
            </p:extLst>
          </p:nvPr>
        </p:nvGraphicFramePr>
        <p:xfrm>
          <a:off x="1213947" y="571535"/>
          <a:ext cx="9493381" cy="1016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230880" y="1885967"/>
            <a:ext cx="7886700" cy="4351337"/>
          </a:xfrm>
        </p:spPr>
        <p:txBody>
          <a:bodyPr anchor="t">
            <a:normAutofit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romanUcPeriod"/>
            </a:pPr>
            <a:r>
              <a:rPr lang="ko-KR" altLang="en-US" sz="3200" b="1" dirty="0">
                <a:latin typeface="+mn-ea"/>
              </a:rPr>
              <a:t>소개</a:t>
            </a:r>
            <a:endParaRPr lang="en-US" altLang="en-US" sz="3200" b="1" dirty="0">
              <a:latin typeface="+mn-ea"/>
            </a:endParaRPr>
          </a:p>
          <a:p>
            <a:pPr marL="514350" indent="-514350">
              <a:lnSpc>
                <a:spcPct val="170000"/>
              </a:lnSpc>
              <a:buFont typeface="+mj-lt"/>
              <a:buAutoNum type="romanUcPeriod"/>
            </a:pPr>
            <a:r>
              <a:rPr lang="ko-KR" altLang="en-US" sz="3200" b="1" dirty="0" smtClean="0">
                <a:latin typeface="+mn-ea"/>
              </a:rPr>
              <a:t>코드 </a:t>
            </a:r>
            <a:r>
              <a:rPr lang="ko-KR" altLang="en-US" sz="3200" b="1" dirty="0">
                <a:latin typeface="+mn-ea"/>
              </a:rPr>
              <a:t>설명</a:t>
            </a:r>
            <a:endParaRPr lang="en-US" altLang="ko-KR" sz="3200" b="1" dirty="0">
              <a:latin typeface="+mn-ea"/>
            </a:endParaRPr>
          </a:p>
          <a:p>
            <a:pPr marL="514350" indent="-514350">
              <a:lnSpc>
                <a:spcPct val="170000"/>
              </a:lnSpc>
              <a:buFont typeface="+mj-lt"/>
              <a:buAutoNum type="romanUcPeriod"/>
            </a:pPr>
            <a:r>
              <a:rPr lang="ko-KR" altLang="en-US" sz="3200" b="1" dirty="0" smtClean="0">
                <a:latin typeface="+mn-ea"/>
              </a:rPr>
              <a:t>구현 결과</a:t>
            </a:r>
            <a:endParaRPr lang="en-US" altLang="ko-KR" sz="3200" b="1" dirty="0" smtClean="0">
              <a:latin typeface="+mn-ea"/>
            </a:endParaRPr>
          </a:p>
          <a:p>
            <a:pPr marL="514350" indent="-514350">
              <a:lnSpc>
                <a:spcPct val="170000"/>
              </a:lnSpc>
              <a:buFont typeface="+mj-lt"/>
              <a:buAutoNum type="romanUcPeriod"/>
            </a:pPr>
            <a:r>
              <a:rPr lang="en-US" altLang="ko-KR" sz="3200" b="1" dirty="0" smtClean="0">
                <a:latin typeface="+mn-ea"/>
              </a:rPr>
              <a:t>NCS</a:t>
            </a:r>
            <a:endParaRPr lang="en-US" altLang="ko-KR" sz="3200" b="1" dirty="0">
              <a:latin typeface="+mn-ea"/>
            </a:endParaRPr>
          </a:p>
          <a:p>
            <a:pPr marL="514350" indent="-514350">
              <a:buFont typeface="+mj-lt"/>
              <a:buAutoNum type="romanUcPeriod"/>
            </a:pPr>
            <a:endParaRPr lang="en-US" altLang="en-US" sz="2400" b="1" dirty="0">
              <a:latin typeface="+mn-ea"/>
            </a:endParaRPr>
          </a:p>
          <a:p>
            <a:pPr eaLnBrk="1" hangingPunct="1">
              <a:buNone/>
            </a:pPr>
            <a:endParaRPr lang="en-US" altLang="en-US" dirty="0"/>
          </a:p>
          <a:p>
            <a:pPr lvl="1" indent="0">
              <a:buNone/>
            </a:pPr>
            <a:endParaRPr lang="en-US" altLang="en-US" dirty="0"/>
          </a:p>
          <a:p>
            <a:pPr lvl="1" indent="0">
              <a:buNone/>
            </a:pPr>
            <a:endParaRPr lang="en-US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3267893E-4E8A-49B3-9D39-FC252EE3223B}"/>
              </a:ext>
            </a:extLst>
          </p:cNvPr>
          <p:cNvGrpSpPr/>
          <p:nvPr/>
        </p:nvGrpSpPr>
        <p:grpSpPr>
          <a:xfrm>
            <a:off x="5641675" y="3117173"/>
            <a:ext cx="5562520" cy="2710451"/>
            <a:chOff x="2687895" y="2147879"/>
            <a:chExt cx="6816209" cy="2562241"/>
          </a:xfrm>
        </p:grpSpPr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EC17FABD-BC56-4533-8723-69B61CB8B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62" y="2337461"/>
              <a:ext cx="2328562" cy="23257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="" xmlns:a16="http://schemas.microsoft.com/office/drawing/2014/main" id="{EE28D6D6-DC96-4BCF-B245-6B30E79D11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33041"/>
            <a:stretch/>
          </p:blipFill>
          <p:spPr>
            <a:xfrm>
              <a:off x="2687895" y="2147879"/>
              <a:ext cx="1534603" cy="251533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8E101EF9-619B-4273-8FEF-2AE6A15A82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60678" t="67939"/>
            <a:stretch/>
          </p:blipFill>
          <p:spPr>
            <a:xfrm>
              <a:off x="3499782" y="3760778"/>
              <a:ext cx="1060877" cy="94934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C8A3489C-0384-49DE-A42F-8D0F124AC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4392" y="2216064"/>
              <a:ext cx="1754611" cy="225196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E541730C-6391-40CA-BA86-4AE1C42FC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2161" y="2944392"/>
              <a:ext cx="2141943" cy="17188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="" xmlns:a16="http://schemas.microsoft.com/office/drawing/2014/main" id="{7CC75FF3-9296-4443-9DE9-575B48EAE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427" y="2367400"/>
              <a:ext cx="2238741" cy="229581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="" xmlns:a16="http://schemas.microsoft.com/office/drawing/2014/main" id="{6CAB9233-B75D-4B71-8BE2-A0F4F1ED9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1897" y="3226362"/>
              <a:ext cx="2151305" cy="14368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41951847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다이어그램 10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그림 2" descr="스크린샷이(가) 표시된 사진&#10;&#10;높은 신뢰도로 생성된 설명">
            <a:extLst>
              <a:ext uri="{FF2B5EF4-FFF2-40B4-BE49-F238E27FC236}">
                <a16:creationId xmlns="" xmlns:a16="http://schemas.microsoft.com/office/drawing/2014/main" id="{A4CF2B9D-A3B7-4049-9B4C-85FDF3CE1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828" y="1669002"/>
            <a:ext cx="6472061" cy="46005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A331C1EE-A909-4598-A71B-6F7990637E2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307" y="5542843"/>
            <a:ext cx="761316" cy="977113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="" xmlns:a16="http://schemas.microsoft.com/office/drawing/2014/main" id="{6F32000D-0FA9-4369-82F4-724647B6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8800" y="2862000"/>
            <a:ext cx="3103135" cy="3240000"/>
          </a:xfrm>
          <a:ln w="50800" cap="rnd" cmpd="dbl">
            <a:noFill/>
            <a:prstDash val="lgDash"/>
            <a:round/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캐릭터 이동</a:t>
            </a: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schemeClr val="tx1"/>
                </a:solidFill>
                <a:latin typeface="+mn-ea"/>
              </a:rPr>
              <a:t>접속자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 목록</a:t>
            </a: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문제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정답 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+mn-ea"/>
              </a:rPr>
              <a:t>초시계</a:t>
            </a: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schemeClr val="tx1"/>
                </a:solidFill>
                <a:latin typeface="+mn-ea"/>
              </a:rPr>
              <a:t>채팅창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18800" y="2408400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2"/>
                </a:solidFill>
              </a:rPr>
              <a:t>기능별 소개</a:t>
            </a:r>
          </a:p>
        </p:txBody>
      </p:sp>
    </p:spTree>
    <p:extLst>
      <p:ext uri="{BB962C8B-B14F-4D97-AF65-F5344CB8AC3E}">
        <p14:creationId xmlns="" xmlns:p14="http://schemas.microsoft.com/office/powerpoint/2010/main" val="283974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직사각형 9"/>
          <p:cNvSpPr/>
          <p:nvPr/>
        </p:nvSpPr>
        <p:spPr>
          <a:xfrm>
            <a:off x="1295509" y="1606034"/>
            <a:ext cx="3555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애플리케이션 구현 개발환경 구축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323340" y="2080258"/>
          <a:ext cx="9497060" cy="4142741"/>
        </p:xfrm>
        <a:graphic>
          <a:graphicData uri="http://schemas.openxmlformats.org/drawingml/2006/table">
            <a:tbl>
              <a:tblPr/>
              <a:tblGrid>
                <a:gridCol w="9497060"/>
              </a:tblGrid>
              <a:tr h="4142741">
                <a:tc>
                  <a:txBody>
                    <a:bodyPr/>
                    <a:lstStyle/>
                    <a:p>
                      <a:pPr marL="342900" lvl="0" indent="-342900"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2400" kern="100" dirty="0">
                          <a:latin typeface="맑은 고딕"/>
                          <a:ea typeface="맑은 고딕"/>
                          <a:cs typeface="Times New Roman"/>
                        </a:rPr>
                        <a:t>프로젝트 주제</a:t>
                      </a:r>
                      <a:r>
                        <a:rPr lang="en-US" sz="2400" kern="100" dirty="0">
                          <a:latin typeface="맑은 고딕"/>
                          <a:ea typeface="맑은 고딕"/>
                          <a:cs typeface="Times New Roman"/>
                        </a:rPr>
                        <a:t> : OXOX</a:t>
                      </a:r>
                      <a:r>
                        <a:rPr lang="ko-KR" sz="2400" kern="100" dirty="0">
                          <a:latin typeface="맑은 고딕"/>
                          <a:ea typeface="맑은 고딕"/>
                          <a:cs typeface="Times New Roman"/>
                        </a:rPr>
                        <a:t>퀴즈</a:t>
                      </a:r>
                    </a:p>
                    <a:p>
                      <a:pPr marL="342900" lvl="0" indent="-342900"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2400" kern="100" dirty="0">
                          <a:latin typeface="맑은 고딕"/>
                          <a:ea typeface="맑은 고딕"/>
                          <a:cs typeface="Times New Roman"/>
                        </a:rPr>
                        <a:t>개발 언어</a:t>
                      </a:r>
                      <a:r>
                        <a:rPr lang="en-US" sz="2400" kern="100" dirty="0">
                          <a:latin typeface="맑은 고딕"/>
                          <a:ea typeface="맑은 고딕"/>
                          <a:cs typeface="Times New Roman"/>
                        </a:rPr>
                        <a:t> : JAVA, SOCKET, SWING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342900" lvl="0" indent="-342900"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2400" kern="100" dirty="0">
                          <a:latin typeface="맑은 고딕"/>
                          <a:ea typeface="맑은 고딕"/>
                          <a:cs typeface="Times New Roman"/>
                        </a:rPr>
                        <a:t>개발 인원</a:t>
                      </a:r>
                      <a:r>
                        <a:rPr lang="en-US" sz="2400" kern="100" dirty="0">
                          <a:latin typeface="맑은 고딕"/>
                          <a:ea typeface="맑은 고딕"/>
                          <a:cs typeface="Times New Roman"/>
                        </a:rPr>
                        <a:t> : 5</a:t>
                      </a:r>
                      <a:r>
                        <a:rPr lang="ko-KR" sz="2400" kern="100" dirty="0">
                          <a:latin typeface="맑은 고딕"/>
                          <a:ea typeface="맑은 고딕"/>
                          <a:cs typeface="Times New Roman"/>
                        </a:rPr>
                        <a:t>명</a:t>
                      </a:r>
                    </a:p>
                    <a:p>
                      <a:pPr marL="342900" lvl="0" indent="-342900"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2400" kern="100" dirty="0">
                          <a:latin typeface="맑은 고딕"/>
                          <a:ea typeface="맑은 고딕"/>
                          <a:cs typeface="Times New Roman"/>
                        </a:rPr>
                        <a:t>개발 기간</a:t>
                      </a:r>
                      <a:r>
                        <a:rPr lang="en-US" sz="2400" kern="100" dirty="0">
                          <a:latin typeface="맑은 고딕"/>
                          <a:ea typeface="맑은 고딕"/>
                          <a:cs typeface="Times New Roman"/>
                        </a:rPr>
                        <a:t> : 1</a:t>
                      </a:r>
                      <a:r>
                        <a:rPr lang="ko-KR" sz="2400" kern="100" dirty="0">
                          <a:latin typeface="맑은 고딕"/>
                          <a:ea typeface="맑은 고딕"/>
                          <a:cs typeface="Times New Roman"/>
                        </a:rPr>
                        <a:t>개월</a:t>
                      </a:r>
                      <a:r>
                        <a:rPr lang="en-US" sz="2400" kern="100" dirty="0">
                          <a:latin typeface="맑은 고딕"/>
                          <a:ea typeface="맑은 고딕"/>
                          <a:cs typeface="Times New Roman"/>
                        </a:rPr>
                        <a:t> ( 5/21</a:t>
                      </a:r>
                      <a:r>
                        <a:rPr lang="ko-KR" sz="2400" kern="100" dirty="0">
                          <a:latin typeface="맑은 고딕"/>
                          <a:ea typeface="맑은 고딕"/>
                          <a:cs typeface="Times New Roman"/>
                        </a:rPr>
                        <a:t>일</a:t>
                      </a:r>
                      <a:r>
                        <a:rPr lang="en-US" sz="2400" kern="100" dirty="0">
                          <a:latin typeface="맑은 고딕"/>
                          <a:ea typeface="맑은 고딕"/>
                          <a:cs typeface="Times New Roman"/>
                        </a:rPr>
                        <a:t> ~ 6/22</a:t>
                      </a:r>
                      <a:r>
                        <a:rPr lang="ko-KR" sz="2400" kern="100" dirty="0">
                          <a:latin typeface="맑은 고딕"/>
                          <a:ea typeface="맑은 고딕"/>
                          <a:cs typeface="Times New Roman"/>
                        </a:rPr>
                        <a:t>일</a:t>
                      </a:r>
                      <a:r>
                        <a:rPr lang="en-US" sz="2400" kern="100" dirty="0"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342900" lvl="0" indent="-342900"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2400" kern="100" dirty="0">
                          <a:latin typeface="맑은 고딕"/>
                          <a:ea typeface="맑은 고딕"/>
                          <a:cs typeface="Times New Roman"/>
                        </a:rPr>
                        <a:t>개발</a:t>
                      </a:r>
                      <a:r>
                        <a:rPr lang="en-US" sz="2400" kern="100" dirty="0">
                          <a:latin typeface="맑은 고딕"/>
                          <a:ea typeface="맑은 고딕"/>
                          <a:cs typeface="Times New Roman"/>
                        </a:rPr>
                        <a:t> H/W </a:t>
                      </a:r>
                      <a:r>
                        <a:rPr lang="ko-KR" sz="2400" kern="100" dirty="0">
                          <a:latin typeface="맑은 고딕"/>
                          <a:ea typeface="맑은 고딕"/>
                          <a:cs typeface="Times New Roman"/>
                        </a:rPr>
                        <a:t>사양</a:t>
                      </a:r>
                    </a:p>
                    <a:p>
                      <a:pPr marL="342900" lvl="0" indent="-342900"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맑은 고딕"/>
                        <a:buChar char="-"/>
                      </a:pPr>
                      <a:r>
                        <a:rPr lang="ko-KR" sz="2400" kern="100" dirty="0">
                          <a:latin typeface="맑은 고딕"/>
                          <a:ea typeface="맑은 고딕"/>
                          <a:cs typeface="Times New Roman"/>
                        </a:rPr>
                        <a:t>프로세서</a:t>
                      </a:r>
                      <a:r>
                        <a:rPr lang="en-US" sz="2400" kern="100" dirty="0">
                          <a:latin typeface="맑은 고딕"/>
                          <a:ea typeface="맑은 고딕"/>
                          <a:cs typeface="Times New Roman"/>
                        </a:rPr>
                        <a:t> : Intel® Core(TM) I7-6700 CPU @ 3.40GHz 3.41GHz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342900" lvl="0" indent="-342900"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맑은 고딕"/>
                        <a:buChar char="-"/>
                      </a:pPr>
                      <a:r>
                        <a:rPr lang="ko-KR" sz="2400" kern="100" dirty="0">
                          <a:latin typeface="맑은 고딕"/>
                          <a:ea typeface="맑은 고딕"/>
                          <a:cs typeface="Times New Roman"/>
                        </a:rPr>
                        <a:t>메모리</a:t>
                      </a:r>
                      <a:r>
                        <a:rPr lang="en-US" sz="2400" kern="100" dirty="0">
                          <a:latin typeface="맑은 고딕"/>
                          <a:ea typeface="맑은 고딕"/>
                          <a:cs typeface="Times New Roman"/>
                        </a:rPr>
                        <a:t> : 16GB</a:t>
                      </a:r>
                      <a:endParaRPr lang="ko-KR" sz="2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342900" lvl="0" indent="-342900" algn="just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맑은 고딕"/>
                        <a:buChar char="-"/>
                      </a:pPr>
                      <a:r>
                        <a:rPr lang="en-US" sz="2400" kern="100" dirty="0">
                          <a:latin typeface="맑은 고딕"/>
                          <a:ea typeface="맑은 고딕"/>
                          <a:cs typeface="Times New Roman"/>
                        </a:rPr>
                        <a:t>OS : Windows10 64</a:t>
                      </a:r>
                      <a:r>
                        <a:rPr lang="ko-KR" sz="2400" kern="100" dirty="0">
                          <a:latin typeface="맑은 고딕"/>
                          <a:ea typeface="맑은 고딕"/>
                          <a:cs typeface="Times New Roman"/>
                        </a:rPr>
                        <a:t>비트 운영체제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직사각형 4"/>
          <p:cNvSpPr/>
          <p:nvPr/>
        </p:nvSpPr>
        <p:spPr>
          <a:xfrm>
            <a:off x="1295509" y="1606034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애플리케이션  설치</a:t>
            </a:r>
            <a:r>
              <a:rPr lang="en-US" altLang="ko-KR" dirty="0" smtClean="0"/>
              <a:t>/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7" name="그림 6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76363" y="2438400"/>
            <a:ext cx="4325938" cy="394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1486009" y="1999734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이클립스</a:t>
            </a:r>
            <a:r>
              <a:rPr lang="ko-KR" altLang="en-US" sz="1400" dirty="0" smtClean="0"/>
              <a:t> 설치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2650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애플리케이션  설치</a:t>
            </a:r>
            <a:r>
              <a:rPr lang="en-US" altLang="ko-KR" dirty="0" smtClean="0"/>
              <a:t>/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86009" y="1999734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이클립스</a:t>
            </a:r>
            <a:r>
              <a:rPr lang="ko-KR" altLang="en-US" sz="1400" dirty="0" smtClean="0"/>
              <a:t> 실행</a:t>
            </a:r>
            <a:endParaRPr lang="ko-KR" altLang="en-US" sz="1400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그림 8"/>
          <p:cNvPicPr/>
          <p:nvPr/>
        </p:nvPicPr>
        <p:blipFill>
          <a:blip r:embed="rId6"/>
          <a:srcRect l="53300" t="32442" r="11056" b="7492"/>
          <a:stretch>
            <a:fillRect/>
          </a:stretch>
        </p:blipFill>
        <p:spPr bwMode="auto">
          <a:xfrm>
            <a:off x="2019300" y="2806699"/>
            <a:ext cx="1651000" cy="1987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그림 9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10146" y="2043112"/>
            <a:ext cx="5249954" cy="4191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오른쪽 화살표 11"/>
          <p:cNvSpPr/>
          <p:nvPr/>
        </p:nvSpPr>
        <p:spPr>
          <a:xfrm>
            <a:off x="4343400" y="3390900"/>
            <a:ext cx="7874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2401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공통 모듈 명세서 작성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544637" y="2027554"/>
          <a:ext cx="9732962" cy="4335147"/>
        </p:xfrm>
        <a:graphic>
          <a:graphicData uri="http://schemas.openxmlformats.org/drawingml/2006/table">
            <a:tbl>
              <a:tblPr/>
              <a:tblGrid>
                <a:gridCol w="1973777"/>
                <a:gridCol w="1985310"/>
                <a:gridCol w="1974601"/>
                <a:gridCol w="1899637"/>
                <a:gridCol w="1899637"/>
              </a:tblGrid>
              <a:tr h="26126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latin typeface="맑은 고딕"/>
                          <a:ea typeface="맑은 고딕"/>
                          <a:cs typeface="Times New Roman"/>
                        </a:rPr>
                        <a:t>업무기능 분류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latin typeface="맑은 고딕"/>
                          <a:ea typeface="맑은 고딕"/>
                          <a:cs typeface="Times New Roman"/>
                        </a:rPr>
                        <a:t>테이블 조회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126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latin typeface="맑은 고딕"/>
                          <a:ea typeface="맑은 고딕"/>
                          <a:cs typeface="Times New Roman"/>
                        </a:rPr>
                        <a:t>프로그램</a:t>
                      </a:r>
                      <a:r>
                        <a:rPr lang="en-US" sz="1200" kern="100">
                          <a:latin typeface="맑은 고딕"/>
                          <a:ea typeface="맑은 고딕"/>
                          <a:cs typeface="Times New Roman"/>
                        </a:rPr>
                        <a:t>ID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맑은 고딕"/>
                          <a:ea typeface="맑은 고딕"/>
                          <a:cs typeface="Times New Roman"/>
                        </a:rPr>
                        <a:t>OXOXQuiz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latin typeface="맑은 고딕"/>
                          <a:ea typeface="맑은 고딕"/>
                          <a:cs typeface="Times New Roman"/>
                        </a:rPr>
                        <a:t>프로그램명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맑은 고딕"/>
                          <a:ea typeface="맑은 고딕"/>
                          <a:cs typeface="Times New Roman"/>
                        </a:rPr>
                        <a:t>OXOX</a:t>
                      </a:r>
                      <a:r>
                        <a:rPr lang="ko-KR" sz="1200" kern="100">
                          <a:latin typeface="맑은 고딕"/>
                          <a:ea typeface="맑은 고딕"/>
                          <a:cs typeface="Times New Roman"/>
                        </a:rPr>
                        <a:t>퀴즈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26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latin typeface="맑은 고딕"/>
                          <a:ea typeface="맑은 고딕"/>
                          <a:cs typeface="Times New Roman"/>
                        </a:rPr>
                        <a:t>프로그램언어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맑은 고딕"/>
                          <a:ea typeface="맑은 고딕"/>
                          <a:cs typeface="Times New Roman"/>
                        </a:rPr>
                        <a:t>JAVA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latin typeface="맑은 고딕"/>
                          <a:ea typeface="맑은 고딕"/>
                          <a:cs typeface="Times New Roman"/>
                        </a:rPr>
                        <a:t>프로그램 목록번호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맑은 고딕"/>
                          <a:ea typeface="맑은 고딕"/>
                          <a:cs typeface="Times New Roman"/>
                        </a:rPr>
                        <a:t>-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56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latin typeface="맑은 고딕"/>
                          <a:ea typeface="맑은 고딕"/>
                          <a:cs typeface="Times New Roman"/>
                        </a:rPr>
                        <a:t>프로그램 개요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latin typeface="맑은 고딕"/>
                          <a:ea typeface="맑은 고딕"/>
                          <a:cs typeface="Times New Roman"/>
                        </a:rPr>
                        <a:t>유저데이터를 수집하여 테이블에 표시되는 유저정보를 출력한다</a:t>
                      </a:r>
                      <a:r>
                        <a:rPr lang="en-US" sz="1200" kern="100"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5790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latin typeface="맑은 고딕"/>
                          <a:ea typeface="맑은 고딕"/>
                          <a:cs typeface="Times New Roman"/>
                        </a:rPr>
                        <a:t>기능 구성도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2832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I/O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맑은 고딕"/>
                          <a:ea typeface="맑은 고딕"/>
                          <a:cs typeface="Times New Roman"/>
                        </a:rPr>
                        <a:t>Table ID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맑은 고딕"/>
                          <a:ea typeface="맑은 고딕"/>
                          <a:cs typeface="Times New Roman"/>
                        </a:rPr>
                        <a:t>Table </a:t>
                      </a:r>
                      <a:r>
                        <a:rPr lang="ko-KR" sz="1200" kern="100">
                          <a:latin typeface="맑은 고딕"/>
                          <a:ea typeface="맑은 고딕"/>
                          <a:cs typeface="Times New Roman"/>
                        </a:rPr>
                        <a:t>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latin typeface="맑은 고딕"/>
                          <a:ea typeface="맑은 고딕"/>
                          <a:cs typeface="Times New Roman"/>
                        </a:rPr>
                        <a:t>비 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53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맑은 고딕"/>
                          <a:ea typeface="맑은 고딕"/>
                          <a:cs typeface="Times New Roman"/>
                        </a:rPr>
                        <a:t>O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맑은 고딕"/>
                          <a:ea typeface="맑은 고딕"/>
                          <a:cs typeface="Times New Roman"/>
                        </a:rPr>
                        <a:t>O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Consolas"/>
                        </a:rPr>
                        <a:t>jTable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Consolas"/>
                        </a:rPr>
                        <a:t>jTable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latin typeface="맑은 고딕"/>
                          <a:ea typeface="맑은 고딕"/>
                          <a:cs typeface="Times New Roman"/>
                        </a:rPr>
                        <a:t>대기실 테이블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latin typeface="맑은 고딕"/>
                          <a:ea typeface="맑은 고딕"/>
                          <a:cs typeface="Times New Roman"/>
                        </a:rPr>
                        <a:t>게임방</a:t>
                      </a:r>
                      <a:r>
                        <a:rPr lang="ko-KR" sz="1200" kern="100" dirty="0">
                          <a:latin typeface="맑은 고딕"/>
                          <a:ea typeface="맑은 고딕"/>
                          <a:cs typeface="Times New Roman"/>
                        </a:rPr>
                        <a:t> 테이블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-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-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3632201" y="3403600"/>
          <a:ext cx="75183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6133"/>
                <a:gridCol w="2506133"/>
                <a:gridCol w="2506133"/>
              </a:tblGrid>
              <a:tr h="72282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INPUT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PROCESS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OUTPUT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1377">
                <a:tc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200" kern="100" dirty="0">
                          <a:latin typeface="맑은 고딕"/>
                          <a:ea typeface="맑은 고딕"/>
                          <a:cs typeface="Times New Roman"/>
                        </a:rPr>
                        <a:t>서버로부터 데이터 수집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200" kern="100" dirty="0">
                          <a:latin typeface="맑은 고딕"/>
                          <a:ea typeface="맑은 고딕"/>
                          <a:cs typeface="Times New Roman"/>
                        </a:rPr>
                        <a:t>주기적으로 데이터를 수집</a:t>
                      </a: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200" kern="100" dirty="0" err="1">
                          <a:latin typeface="맑은 고딕"/>
                          <a:ea typeface="맑은 고딕"/>
                          <a:cs typeface="Times New Roman"/>
                        </a:rPr>
                        <a:t>게임방</a:t>
                      </a:r>
                      <a:r>
                        <a:rPr lang="ko-KR" sz="1200" kern="100" dirty="0">
                          <a:latin typeface="맑은 고딕"/>
                          <a:ea typeface="맑은 고딕"/>
                          <a:cs typeface="Times New Roman"/>
                        </a:rPr>
                        <a:t> 별 유저 분리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200" kern="100" dirty="0">
                          <a:latin typeface="맑은 고딕"/>
                          <a:ea typeface="맑은 고딕"/>
                          <a:cs typeface="Times New Roman"/>
                        </a:rPr>
                        <a:t>전체 유저 데이터 출력</a:t>
                      </a:r>
                    </a:p>
                    <a:p>
                      <a:pPr marL="342900" lvl="0" indent="-342900"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200" kern="100" dirty="0" err="1">
                          <a:latin typeface="맑은 고딕"/>
                          <a:ea typeface="맑은 고딕"/>
                          <a:cs typeface="Times New Roman"/>
                        </a:rPr>
                        <a:t>게임방</a:t>
                      </a:r>
                      <a:r>
                        <a:rPr lang="ko-KR" sz="1200" kern="100" dirty="0">
                          <a:latin typeface="맑은 고딕"/>
                          <a:ea typeface="맑은 고딕"/>
                          <a:cs typeface="Times New Roman"/>
                        </a:rPr>
                        <a:t> 별 유저 출력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요구사항정의</a:t>
            </a:r>
            <a:r>
              <a:rPr lang="ko-KR" altLang="en-US" dirty="0" err="1" smtClean="0"/>
              <a:t>서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333500" y="2042132"/>
          <a:ext cx="9525000" cy="4269769"/>
        </p:xfrm>
        <a:graphic>
          <a:graphicData uri="http://schemas.openxmlformats.org/drawingml/2006/table">
            <a:tbl>
              <a:tblPr/>
              <a:tblGrid>
                <a:gridCol w="642643"/>
                <a:gridCol w="1131415"/>
                <a:gridCol w="5394584"/>
                <a:gridCol w="1185722"/>
                <a:gridCol w="1170636"/>
              </a:tblGrid>
              <a:tr h="267663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latin typeface="나눔명조"/>
                        </a:rPr>
                        <a:t>GOX - OXOX Game Project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나눔명조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b="1" i="0" u="none" strike="noStrike">
                          <a:latin typeface="나눔명조"/>
                        </a:rPr>
                        <a:t>요구사항정의서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599">
                <a:tc>
                  <a:txBody>
                    <a:bodyPr/>
                    <a:lstStyle/>
                    <a:p>
                      <a:pPr algn="l" fontAlgn="b"/>
                      <a:endParaRPr lang="ko-KR" altLang="en-US" sz="9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2757">
                <a:tc>
                  <a:txBody>
                    <a:bodyPr/>
                    <a:lstStyle/>
                    <a:p>
                      <a:pPr algn="l" fontAlgn="b"/>
                      <a:endParaRPr lang="ko-KR" altLang="en-US" sz="9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0" i="0" u="none" strike="noStrike">
                        <a:latin typeface="돋움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305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latin typeface="바탕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latin typeface="바탕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latin typeface="바탕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latin typeface="바탕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latin typeface="바탕체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61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latin typeface="나눔명조"/>
                        </a:rPr>
                        <a:t>문서 개정 </a:t>
                      </a:r>
                      <a:r>
                        <a:rPr lang="ko-KR" altLang="en-US" sz="1100" b="1" i="0" u="none" strike="noStrike" dirty="0" err="1">
                          <a:latin typeface="나눔명조"/>
                        </a:rPr>
                        <a:t>이력표</a:t>
                      </a:r>
                      <a:endParaRPr lang="ko-KR" altLang="en-US" sz="1100" b="1" i="0" u="none" strike="noStrike" dirty="0">
                        <a:latin typeface="나눔명조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825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>
                          <a:latin typeface="나눔명조"/>
                        </a:rPr>
                        <a:t>문서명</a:t>
                      </a:r>
                      <a:endParaRPr lang="ko-KR" altLang="en-US" sz="1000" b="1" i="0" u="none" strike="noStrike" dirty="0">
                        <a:latin typeface="나눔명조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나눔명조"/>
                        </a:rPr>
                        <a:t>요구사항정의서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82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latin typeface="나눔명조"/>
                        </a:rPr>
                        <a:t>버전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latin typeface="나눔명조"/>
                        </a:rPr>
                        <a:t>날짜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latin typeface="나눔명조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latin typeface="나눔명조"/>
                        </a:rPr>
                        <a:t>작성자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>
                          <a:latin typeface="나눔명조"/>
                        </a:rPr>
                        <a:t>승인자</a:t>
                      </a:r>
                      <a:endParaRPr lang="ko-KR" altLang="en-US" sz="1000" b="1" i="0" u="none" strike="noStrike" dirty="0">
                        <a:latin typeface="나눔명조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2882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latin typeface="나눔명조"/>
                        </a:rPr>
                        <a:t>1.0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latin typeface="나눔명조"/>
                        </a:rPr>
                        <a:t>2018-05-21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나눔명조"/>
                        </a:rPr>
                        <a:t>최초 작성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나눔명조"/>
                        </a:rPr>
                        <a:t>정용민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나눔명조"/>
                        </a:rPr>
                        <a:t>이응수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2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latin typeface="나눔명조"/>
                        </a:rPr>
                        <a:t>1.1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latin typeface="나눔명조"/>
                        </a:rPr>
                        <a:t>2018-05-23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나눔명조"/>
                        </a:rPr>
                        <a:t>회원 처리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나눔명조"/>
                        </a:rPr>
                        <a:t>박지성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나눔명조"/>
                        </a:rPr>
                        <a:t>이응수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latin typeface="나눔명조"/>
                        </a:rPr>
                        <a:t>1.2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latin typeface="나눔명조"/>
                        </a:rPr>
                        <a:t>2018-05-25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나눔명조"/>
                        </a:rPr>
                        <a:t>화면 구현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나눔명조"/>
                        </a:rPr>
                        <a:t>박혜민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나눔명조"/>
                        </a:rPr>
                        <a:t>이응수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2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latin typeface="나눔명조"/>
                        </a:rPr>
                        <a:t>1.3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latin typeface="나눔명조"/>
                        </a:rPr>
                        <a:t>2018-05-26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나눔명조"/>
                        </a:rPr>
                        <a:t>동작 구현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나눔명조"/>
                        </a:rPr>
                        <a:t>황유성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나눔명조"/>
                        </a:rPr>
                        <a:t>이응수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2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latin typeface="나눔명조"/>
                        </a:rPr>
                        <a:t>1.4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latin typeface="나눔명조"/>
                        </a:rPr>
                        <a:t>2018-05-27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나눔명조"/>
                        </a:rPr>
                        <a:t>네트워크 연결 및 동기화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나눔명조"/>
                        </a:rPr>
                        <a:t>홍인화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나눔명조"/>
                        </a:rPr>
                        <a:t>이응수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2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나눔명조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나눔명조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나눔명조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나눔명조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나눔명조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2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나눔명조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나눔명조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나눔명조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나눔명조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나눔명조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2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나눔명조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나눔명조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나눔명조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나눔명조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나눔명조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2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나눔명조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나눔명조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나눔명조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나눔명조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나눔명조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요구사항정의</a:t>
            </a:r>
            <a:r>
              <a:rPr lang="ko-KR" altLang="en-US" dirty="0" err="1" smtClean="0"/>
              <a:t>서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71601" y="2145243"/>
          <a:ext cx="9448799" cy="4255556"/>
        </p:xfrm>
        <a:graphic>
          <a:graphicData uri="http://schemas.openxmlformats.org/drawingml/2006/table">
            <a:tbl>
              <a:tblPr/>
              <a:tblGrid>
                <a:gridCol w="448652"/>
                <a:gridCol w="1564118"/>
                <a:gridCol w="1474141"/>
                <a:gridCol w="1135187"/>
                <a:gridCol w="1696001"/>
                <a:gridCol w="543559"/>
                <a:gridCol w="369768"/>
                <a:gridCol w="281024"/>
                <a:gridCol w="410442"/>
                <a:gridCol w="366070"/>
                <a:gridCol w="295814"/>
                <a:gridCol w="232953"/>
                <a:gridCol w="315535"/>
                <a:gridCol w="315535"/>
              </a:tblGrid>
              <a:tr h="70925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>
                          <a:latin typeface="맑은 고딕"/>
                        </a:rPr>
                        <a:t>요구사항</a:t>
                      </a:r>
                      <a:r>
                        <a:rPr lang="ko-KR" altLang="en-US" sz="1100" b="1" i="0" u="none" strike="noStrike" dirty="0">
                          <a:latin typeface="맑은 고딕"/>
                        </a:rPr>
                        <a:t> </a:t>
                      </a:r>
                      <a:r>
                        <a:rPr lang="en-US" sz="1100" b="1" i="0" u="none" strike="noStrike" dirty="0">
                          <a:latin typeface="맑은 고딕"/>
                        </a:rPr>
                        <a:t>ID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>
                          <a:latin typeface="맑은 고딕"/>
                        </a:rPr>
                        <a:t>요구사항</a:t>
                      </a:r>
                      <a:r>
                        <a:rPr lang="ko-KR" altLang="en-US" sz="1100" b="1" i="0" u="none" strike="noStrike" dirty="0">
                          <a:latin typeface="맑은 고딕"/>
                        </a:rPr>
                        <a:t> 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>
                          <a:latin typeface="맑은 고딕"/>
                        </a:rPr>
                        <a:t>상세설명</a:t>
                      </a:r>
                      <a:endParaRPr lang="ko-KR" altLang="en-US" sz="1100" b="1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>
                          <a:latin typeface="맑은 고딕"/>
                        </a:rPr>
                        <a:t>제약사항</a:t>
                      </a:r>
                      <a:endParaRPr lang="ko-KR" altLang="en-US" sz="1100" b="1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>
                          <a:latin typeface="맑은 고딕"/>
                        </a:rPr>
                        <a:t>해결방안</a:t>
                      </a:r>
                      <a:endParaRPr lang="ko-KR" altLang="en-US" sz="1100" b="1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>
                          <a:latin typeface="맑은 고딕"/>
                        </a:rPr>
                        <a:t>검사기준</a:t>
                      </a:r>
                      <a:r>
                        <a:rPr lang="en-US" altLang="ko-KR" sz="1100" b="1" i="0" u="none" strike="noStrike" dirty="0">
                          <a:latin typeface="맑은 고딕"/>
                        </a:rPr>
                        <a:t>(</a:t>
                      </a:r>
                      <a:r>
                        <a:rPr lang="ko-KR" altLang="en-US" sz="1100" b="1" i="0" u="none" strike="noStrike" dirty="0" err="1">
                          <a:latin typeface="맑은 고딕"/>
                        </a:rPr>
                        <a:t>판정기준</a:t>
                      </a:r>
                      <a:r>
                        <a:rPr lang="en-US" altLang="ko-KR" sz="1100" b="1" i="0" u="none" strike="noStrike" dirty="0">
                          <a:latin typeface="맑은 고딕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latin typeface="맑은 고딕"/>
                        </a:rPr>
                        <a:t>유형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latin typeface="맑은 고딕"/>
                        </a:rPr>
                        <a:t>우선순위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latin typeface="맑은 고딕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>
                          <a:latin typeface="맑은 고딕"/>
                        </a:rPr>
                        <a:t>관련부서</a:t>
                      </a:r>
                      <a:r>
                        <a:rPr lang="ko-KR" altLang="en-US" sz="1100" b="1" i="0" u="none" strike="noStrike" dirty="0">
                          <a:latin typeface="맑은 고딕"/>
                        </a:rPr>
                        <a:t> 및 담당자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>
                          <a:latin typeface="맑은 고딕"/>
                        </a:rPr>
                        <a:t>수용여부</a:t>
                      </a:r>
                      <a:endParaRPr lang="ko-KR" altLang="en-US" sz="1100" b="1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latin typeface="맑은 고딕"/>
                        </a:rPr>
                        <a:t>유입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latin typeface="맑은 고딕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7092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latin typeface="맑은 고딕"/>
                        </a:rPr>
                        <a:t>단계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latin typeface="맑은 고딕"/>
                        </a:rPr>
                        <a:t>형태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14185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 별 회원가입 기능제공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회원만 이용이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가능해야함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latin typeface="맑은 고딕"/>
                        </a:rPr>
                        <a:t>-</a:t>
                      </a:r>
                      <a:r>
                        <a:rPr lang="ko-KR" altLang="en-US" sz="1100" b="0" i="0" u="none" strike="noStrike" dirty="0" err="1">
                          <a:latin typeface="맑은 고딕"/>
                        </a:rPr>
                        <a:t>사용자계정은</a:t>
                      </a:r>
                      <a:r>
                        <a:rPr lang="ko-KR" altLang="en-US" sz="1100" b="0" i="0" u="none" strike="noStrike" dirty="0">
                          <a:latin typeface="맑은 고딕"/>
                        </a:rPr>
                        <a:t> 유일                                        </a:t>
                      </a:r>
                      <a:r>
                        <a:rPr lang="en-US" altLang="ko-KR" sz="1100" b="0" i="0" u="none" strike="noStrike" dirty="0">
                          <a:latin typeface="맑은 고딕"/>
                        </a:rPr>
                        <a:t>-</a:t>
                      </a:r>
                      <a:r>
                        <a:rPr lang="ko-KR" altLang="en-US" sz="1100" b="0" i="0" u="none" strike="noStrike" dirty="0" err="1">
                          <a:latin typeface="맑은 고딕"/>
                        </a:rPr>
                        <a:t>관리자계정으로는</a:t>
                      </a:r>
                      <a:r>
                        <a:rPr lang="ko-KR" altLang="en-US" sz="1100" b="0" i="0" u="none" strike="noStrike" dirty="0">
                          <a:latin typeface="맑은 고딕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latin typeface="맑은 고딕"/>
                        </a:rPr>
                        <a:t>회원가입</a:t>
                      </a:r>
                      <a:r>
                        <a:rPr lang="ko-KR" altLang="en-US" sz="1100" b="0" i="0" u="none" strike="noStrike" dirty="0">
                          <a:latin typeface="맑은 고딕"/>
                        </a:rPr>
                        <a:t> 불가능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회원가입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latin typeface="맑은 고딕"/>
                        </a:rPr>
                        <a:t>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latin typeface="맑은 고딕"/>
                        </a:rPr>
                        <a:t>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제안요청서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수용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분석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신규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92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사용자 아이디 찾기 기능제공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사용자가 아이디를 몰라도 찾을 수 있어야함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latin typeface="맑은 고딕"/>
                        </a:rPr>
                        <a:t>-</a:t>
                      </a:r>
                      <a:r>
                        <a:rPr lang="ko-KR" altLang="en-US" sz="1100" b="0" i="0" u="none" strike="noStrike">
                          <a:latin typeface="맑은 고딕"/>
                        </a:rPr>
                        <a:t>이름 또는 전화번호가 일치하는게 있어야함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사용자 이름 전화번호 유효성 체크 로직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비기능</a:t>
                      </a:r>
                      <a:r>
                        <a:rPr lang="en-US" altLang="ko-KR" sz="1100" b="0" i="0" u="none" strike="noStrike">
                          <a:latin typeface="맑은 고딕"/>
                        </a:rPr>
                        <a:t>(</a:t>
                      </a:r>
                      <a:r>
                        <a:rPr lang="ko-KR" altLang="en-US" sz="1100" b="0" i="0" u="none" strike="noStrike">
                          <a:latin typeface="맑은 고딕"/>
                        </a:rPr>
                        <a:t>보안</a:t>
                      </a:r>
                      <a:r>
                        <a:rPr lang="en-US" altLang="ko-KR" sz="1100" b="0" i="0" u="none" strike="noStrike">
                          <a:latin typeface="맑은 고딕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latin typeface="맑은 고딕"/>
                        </a:rPr>
                        <a:t>제안요청서</a:t>
                      </a:r>
                      <a:endParaRPr lang="ko-KR" altLang="en-US" sz="11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latin typeface="맑은 고딕"/>
                        </a:rPr>
                        <a:t>수용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latin typeface="맑은 고딕"/>
                        </a:rPr>
                        <a:t>분석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latin typeface="맑은 고딕"/>
                        </a:rPr>
                        <a:t>신규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92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 비밀번호 변경주기 기능제공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사용자가 비밀번호를 몰라도 찾을 수 있어야함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이름과 아이디가 일치하는 정보가 있어야함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사용자 이름 아이디 모두 일치하는 유효성 체크 로직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비기능</a:t>
                      </a:r>
                      <a:r>
                        <a:rPr lang="en-US" altLang="ko-KR" sz="1100" b="0" i="0" u="none" strike="noStrike">
                          <a:latin typeface="맑은 고딕"/>
                        </a:rPr>
                        <a:t>(</a:t>
                      </a:r>
                      <a:r>
                        <a:rPr lang="ko-KR" altLang="en-US" sz="1100" b="0" i="0" u="none" strike="noStrike">
                          <a:latin typeface="맑은 고딕"/>
                        </a:rPr>
                        <a:t>보안</a:t>
                      </a:r>
                      <a:r>
                        <a:rPr lang="en-US" altLang="ko-KR" sz="1100" b="0" i="0" u="none" strike="noStrike">
                          <a:latin typeface="맑은 고딕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제안요청서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비수용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분석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latin typeface="맑은 고딕"/>
                        </a:rPr>
                        <a:t>신규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요구사항정의</a:t>
            </a:r>
            <a:r>
              <a:rPr lang="ko-KR" altLang="en-US" dirty="0" err="1" smtClean="0"/>
              <a:t>서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812804" y="2102327"/>
          <a:ext cx="10566391" cy="4271209"/>
        </p:xfrm>
        <a:graphic>
          <a:graphicData uri="http://schemas.openxmlformats.org/drawingml/2006/table">
            <a:tbl>
              <a:tblPr/>
              <a:tblGrid>
                <a:gridCol w="383072"/>
                <a:gridCol w="1628053"/>
                <a:gridCol w="2126046"/>
                <a:gridCol w="1155598"/>
                <a:gridCol w="2209046"/>
                <a:gridCol w="383072"/>
                <a:gridCol w="383072"/>
                <a:gridCol w="383072"/>
                <a:gridCol w="383072"/>
                <a:gridCol w="383072"/>
                <a:gridCol w="383072"/>
                <a:gridCol w="383072"/>
                <a:gridCol w="383072"/>
              </a:tblGrid>
              <a:tr h="24484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latin typeface="맑은 고딕"/>
                        </a:rPr>
                        <a:t>요구사항</a:t>
                      </a:r>
                      <a:r>
                        <a:rPr lang="ko-KR" altLang="en-US" sz="900" b="1" i="0" u="none" strike="noStrike" dirty="0">
                          <a:latin typeface="맑은 고딕"/>
                        </a:rPr>
                        <a:t> </a:t>
                      </a:r>
                      <a:r>
                        <a:rPr lang="en-US" sz="900" b="1" i="0" u="none" strike="noStrike" dirty="0">
                          <a:latin typeface="맑은 고딕"/>
                        </a:rPr>
                        <a:t>ID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latin typeface="맑은 고딕"/>
                        </a:rPr>
                        <a:t>요구사항</a:t>
                      </a:r>
                      <a:r>
                        <a:rPr lang="ko-KR" altLang="en-US" sz="900" b="1" i="0" u="none" strike="noStrike" dirty="0">
                          <a:latin typeface="맑은 고딕"/>
                        </a:rPr>
                        <a:t> 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latin typeface="맑은 고딕"/>
                        </a:rPr>
                        <a:t>상세설명</a:t>
                      </a:r>
                      <a:endParaRPr lang="ko-KR" altLang="en-US" sz="900" b="1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latin typeface="맑은 고딕"/>
                        </a:rPr>
                        <a:t>제약사항</a:t>
                      </a:r>
                      <a:endParaRPr lang="ko-KR" altLang="en-US" sz="900" b="1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latin typeface="맑은 고딕"/>
                        </a:rPr>
                        <a:t>해결방안</a:t>
                      </a:r>
                      <a:endParaRPr lang="ko-KR" altLang="en-US" sz="900" b="1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latin typeface="맑은 고딕"/>
                        </a:rPr>
                        <a:t>유형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latin typeface="맑은 고딕"/>
                        </a:rPr>
                        <a:t>우선순위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latin typeface="맑은 고딕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latin typeface="맑은 고딕"/>
                        </a:rPr>
                        <a:t>관련부서</a:t>
                      </a:r>
                      <a:r>
                        <a:rPr lang="ko-KR" altLang="en-US" sz="900" b="1" i="0" u="none" strike="noStrike" dirty="0">
                          <a:latin typeface="맑은 고딕"/>
                        </a:rPr>
                        <a:t> 및 담당자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latin typeface="맑은 고딕"/>
                        </a:rPr>
                        <a:t>수용여부</a:t>
                      </a:r>
                      <a:endParaRPr lang="ko-KR" altLang="en-US" sz="900" b="1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latin typeface="맑은 고딕"/>
                        </a:rPr>
                        <a:t>유입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latin typeface="맑은 고딕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2448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latin typeface="맑은 고딕"/>
                        </a:rPr>
                        <a:t>단계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latin typeface="맑은 고딕"/>
                        </a:rPr>
                        <a:t>형태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2448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latin typeface="맑은 고딕"/>
                        </a:rPr>
                        <a:t>GOX</a:t>
                      </a:r>
                      <a:r>
                        <a:rPr lang="en-US" sz="900" b="0" i="0" u="none" strike="noStrike" dirty="0">
                          <a:latin typeface="맑은 고딕"/>
                        </a:rPr>
                        <a:t>-001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로그인시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대기실 제공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latin typeface="맑은 고딕"/>
                        </a:rPr>
                        <a:t>-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올바른 아이디와 비밀번호로 로그인시 대기실 페이지에 가야함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없음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로그인 후 대기실로 이동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제안요청서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수용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분석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신규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96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latin typeface="맑은 고딕"/>
                        </a:rPr>
                        <a:t>GOX</a:t>
                      </a:r>
                      <a:r>
                        <a:rPr lang="en-US" sz="900" b="0" i="0" u="none" strike="noStrike" dirty="0">
                          <a:latin typeface="맑은 고딕"/>
                        </a:rPr>
                        <a:t>-002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중복 로그인 검사 제공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latin typeface="맑은 고딕"/>
                        </a:rPr>
                        <a:t>-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사용자가 중복되면 안된다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없음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현재 로그인 되어있는 사용자인지 확인 후 로그인이 되어 있으면 로그인 중이라는 안내 메시지를 보여준다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latin typeface="맑은 고딕"/>
                        </a:rPr>
                        <a:t>제안요청서</a:t>
                      </a:r>
                      <a:endParaRPr lang="ko-KR" altLang="en-US" sz="9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수용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분석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신규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8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맑은 고딕"/>
                        </a:rPr>
                        <a:t>GOX-003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대기실 오른쪽에 유저들 정보 제공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latin typeface="맑은 고딕"/>
                        </a:rPr>
                        <a:t>-</a:t>
                      </a:r>
                      <a:r>
                        <a:rPr lang="ko-KR" altLang="en-US" sz="900" b="0" i="0" u="none" strike="noStrike" dirty="0">
                          <a:latin typeface="맑은 고딕"/>
                        </a:rPr>
                        <a:t>대기실 오른쪽에 </a:t>
                      </a:r>
                      <a:r>
                        <a:rPr lang="ko-KR" altLang="en-US" sz="900" b="0" i="0" u="none" strike="noStrike" dirty="0" err="1">
                          <a:latin typeface="맑은 고딕"/>
                        </a:rPr>
                        <a:t>접속순서대로</a:t>
                      </a:r>
                      <a:r>
                        <a:rPr lang="ko-KR" altLang="en-US" sz="900" b="0" i="0" u="none" strike="noStrike" dirty="0">
                          <a:latin typeface="맑은 고딕"/>
                        </a:rPr>
                        <a:t> 유저들의 아이디 닉네임 위치가 </a:t>
                      </a:r>
                      <a:r>
                        <a:rPr lang="ko-KR" altLang="en-US" sz="900" b="0" i="0" u="none" strike="noStrike" dirty="0" err="1">
                          <a:latin typeface="맑은 고딕"/>
                        </a:rPr>
                        <a:t>나와야함</a:t>
                      </a:r>
                      <a:endParaRPr lang="ko-KR" altLang="en-US" sz="9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없음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접속자를 서버에서 받아 일정시간마다 갱신해서 업데이트 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제안요청서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수용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분석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신규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8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latin typeface="맑은 고딕"/>
                        </a:rPr>
                        <a:t>GOX</a:t>
                      </a:r>
                      <a:r>
                        <a:rPr lang="en-US" sz="900" b="0" i="0" u="none" strike="noStrike" dirty="0">
                          <a:latin typeface="맑은 고딕"/>
                        </a:rPr>
                        <a:t>-004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>
                          <a:latin typeface="맑은 고딕"/>
                        </a:rPr>
                        <a:t>방 생성 기능 제공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b="0" i="0" u="none" strike="noStrike">
                          <a:latin typeface="맑은 고딕"/>
                        </a:rPr>
                        <a:t>-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사용자가 방을 생성할 수 있어야 한다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최대 </a:t>
                      </a:r>
                      <a:r>
                        <a:rPr lang="en-US" altLang="ko-KR" sz="900" b="0" i="0" u="none" strike="noStrike" dirty="0">
                          <a:latin typeface="맑은 고딕"/>
                        </a:rPr>
                        <a:t>6</a:t>
                      </a:r>
                      <a:r>
                        <a:rPr lang="ko-KR" altLang="en-US" sz="900" b="0" i="0" u="none" strike="noStrike" dirty="0">
                          <a:latin typeface="맑은 고딕"/>
                        </a:rPr>
                        <a:t>개의 방만 제공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>
                          <a:latin typeface="맑은 고딕"/>
                        </a:rPr>
                        <a:t>방 이름과 비밀번호를 설정할 수 있는 코드 제공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제안요청서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수용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분석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신규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8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맑은 고딕"/>
                        </a:rPr>
                        <a:t>GOX-005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방 참가 기능 제공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사용자가 원하는 방에 참가할 수 있어야 한다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최대 인원 </a:t>
                      </a:r>
                      <a:r>
                        <a:rPr lang="en-US" altLang="ko-KR" sz="900" b="0" i="0" u="none" strike="noStrike" dirty="0">
                          <a:latin typeface="맑은 고딕"/>
                        </a:rPr>
                        <a:t>20</a:t>
                      </a:r>
                      <a:r>
                        <a:rPr lang="ko-KR" altLang="en-US" sz="900" b="0" i="0" u="none" strike="noStrike" dirty="0">
                          <a:latin typeface="맑은 고딕"/>
                        </a:rPr>
                        <a:t>명 </a:t>
                      </a:r>
                      <a:r>
                        <a:rPr lang="ko-KR" altLang="en-US" sz="900" b="0" i="0" u="none" strike="noStrike" dirty="0" err="1">
                          <a:latin typeface="맑은 고딕"/>
                        </a:rPr>
                        <a:t>이하일때만</a:t>
                      </a:r>
                      <a:r>
                        <a:rPr lang="ko-KR" altLang="en-US" sz="900" b="0" i="0" u="none" strike="noStrike" dirty="0">
                          <a:latin typeface="맑은 고딕"/>
                        </a:rPr>
                        <a:t> 제공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해당 방을 클릭했을시 그방에 들어갈 수 있도록 제공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제안요청서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수용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분석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신규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8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latin typeface="맑은 고딕"/>
                        </a:rPr>
                        <a:t>GOX</a:t>
                      </a:r>
                      <a:r>
                        <a:rPr lang="en-US" sz="900" b="0" i="0" u="none" strike="noStrike" dirty="0">
                          <a:latin typeface="맑은 고딕"/>
                        </a:rPr>
                        <a:t>-006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빠른 입장 기능 제공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latin typeface="맑은 고딕"/>
                        </a:rPr>
                        <a:t>-</a:t>
                      </a:r>
                      <a:r>
                        <a:rPr lang="ko-KR" altLang="en-US" sz="900" b="0" i="0" u="none" strike="noStrike" dirty="0">
                          <a:latin typeface="맑은 고딕"/>
                        </a:rPr>
                        <a:t>빠른 </a:t>
                      </a:r>
                      <a:r>
                        <a:rPr lang="ko-KR" altLang="en-US" sz="900" b="0" i="0" u="none" strike="noStrike" dirty="0" err="1">
                          <a:latin typeface="맑은 고딕"/>
                        </a:rPr>
                        <a:t>입장시</a:t>
                      </a:r>
                      <a:r>
                        <a:rPr lang="ko-KR" altLang="en-US" sz="900" b="0" i="0" u="none" strike="noStrike" dirty="0">
                          <a:latin typeface="맑은 고딕"/>
                        </a:rPr>
                        <a:t> </a:t>
                      </a:r>
                      <a:r>
                        <a:rPr lang="ko-KR" altLang="en-US" sz="900" b="0" i="0" u="none" strike="noStrike" dirty="0" err="1">
                          <a:latin typeface="맑은 고딕"/>
                        </a:rPr>
                        <a:t>대기중인</a:t>
                      </a:r>
                      <a:r>
                        <a:rPr lang="ko-KR" altLang="en-US" sz="900" b="0" i="0" u="none" strike="noStrike" dirty="0">
                          <a:latin typeface="맑은 고딕"/>
                        </a:rPr>
                        <a:t> 방에 입장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없음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열려있는 아직 대기중인 게임방이 있을시에만 입장한다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제안요청서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수용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분석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신규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8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atin typeface="맑은 고딕"/>
                        </a:rPr>
                        <a:t>GOX-007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게임 동기화 제공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latin typeface="맑은 고딕"/>
                        </a:rPr>
                        <a:t>-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게임 시작시 대기중인 인원이 동시에 게임을 시작해야함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없음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동기화를 통해 사용자 시작을 일정하게 맞춘다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제안요청서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수용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분석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신규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8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latin typeface="맑은 고딕"/>
                        </a:rPr>
                        <a:t>GOX</a:t>
                      </a:r>
                      <a:r>
                        <a:rPr lang="en-US" sz="900" b="0" i="0" u="none" strike="noStrike" dirty="0">
                          <a:latin typeface="맑은 고딕"/>
                        </a:rPr>
                        <a:t>-008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게임 케릭터 이동제공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latin typeface="맑은 고딕"/>
                        </a:rPr>
                        <a:t>-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캐릭터가 방향키 또는 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'F1' 'F2'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에 맞추어 자동으로 이동해야함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없음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캐릭터를 지정된 좌표로 이동시킨다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제안요청서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수용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분석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신규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8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latin typeface="맑은 고딕"/>
                        </a:rPr>
                        <a:t>GOX</a:t>
                      </a:r>
                      <a:r>
                        <a:rPr lang="en-US" sz="900" b="0" i="0" u="none" strike="noStrike" dirty="0">
                          <a:latin typeface="맑은 고딕"/>
                        </a:rPr>
                        <a:t>-009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매 라운드 마다 캐릭터가 중앙에 가도록 제공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이동한 좌표가 아닌 본래의 좌표로 돌아와 이동의편리성 제공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없음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캐릭터를 지정된 좌표로 이동시킨다</a:t>
                      </a:r>
                      <a:r>
                        <a:rPr lang="en-US" altLang="ko-KR" sz="900" b="0" i="0" u="none" strike="noStrike" dirty="0">
                          <a:latin typeface="맑은 고딕"/>
                        </a:rPr>
                        <a:t>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제안요청서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수용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분석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신규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8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latin typeface="맑은 고딕"/>
                        </a:rPr>
                        <a:t>GOX</a:t>
                      </a:r>
                      <a:r>
                        <a:rPr lang="en-US" sz="900" b="0" i="0" u="none" strike="noStrike" dirty="0">
                          <a:latin typeface="맑은 고딕"/>
                        </a:rPr>
                        <a:t>-010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정답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오답 확인 제공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정답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/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오답을 확인한다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없음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캐릭터의 위치에 따라 정답일 경우 유지 </a:t>
                      </a:r>
                      <a:r>
                        <a:rPr lang="ko-KR" altLang="en-US" sz="900" b="0" i="0" u="none" strike="noStrike" dirty="0" err="1">
                          <a:latin typeface="맑은 고딕"/>
                        </a:rPr>
                        <a:t>아닐시</a:t>
                      </a:r>
                      <a:r>
                        <a:rPr lang="ko-KR" altLang="en-US" sz="900" b="0" i="0" u="none" strike="noStrike" dirty="0">
                          <a:latin typeface="맑은 고딕"/>
                        </a:rPr>
                        <a:t> 캐릭터 삭제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제안요청서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수용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분석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신규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8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latin typeface="맑은 고딕"/>
                        </a:rPr>
                        <a:t>GOX</a:t>
                      </a:r>
                      <a:r>
                        <a:rPr lang="en-US" sz="900" b="0" i="0" u="none" strike="noStrike" dirty="0">
                          <a:latin typeface="맑은 고딕"/>
                        </a:rPr>
                        <a:t>-011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캐릭터 추가 삭제 제공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캐릭터 추가</a:t>
                      </a:r>
                      <a:r>
                        <a:rPr lang="en-US" altLang="ko-KR" sz="900" b="0" i="0" u="none" strike="noStrike">
                          <a:latin typeface="맑은 고딕"/>
                        </a:rPr>
                        <a:t>/</a:t>
                      </a:r>
                      <a:r>
                        <a:rPr lang="ko-KR" altLang="en-US" sz="900" b="0" i="0" u="none" strike="noStrike">
                          <a:latin typeface="맑은 고딕"/>
                        </a:rPr>
                        <a:t>삭제를 진행한다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없음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게임방 입장시 캐릭터 추가 오답 또는 나갔을 경우 삭제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latin typeface="맑은 고딕"/>
                        </a:rPr>
                        <a:t>제안요청서</a:t>
                      </a:r>
                      <a:endParaRPr lang="ko-KR" altLang="en-US" sz="900" b="0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수용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분석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신규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8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latin typeface="맑은 고딕"/>
                        </a:rPr>
                        <a:t>GOX</a:t>
                      </a:r>
                      <a:r>
                        <a:rPr lang="en-US" sz="900" b="0" i="0" u="none" strike="noStrike" dirty="0">
                          <a:latin typeface="맑은 고딕"/>
                        </a:rPr>
                        <a:t>-012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채팅 제공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같은 방에 있을시 하단에 채팅 제공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없음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고객의 위치를 확인하여 해당 방에 메시지를 뿌려줌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제안요청서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수용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분석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신규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8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latin typeface="맑은 고딕"/>
                        </a:rPr>
                        <a:t>GOX</a:t>
                      </a:r>
                      <a:r>
                        <a:rPr lang="en-US" sz="900" b="0" i="0" u="none" strike="noStrike" dirty="0">
                          <a:latin typeface="맑은 고딕"/>
                        </a:rPr>
                        <a:t>-013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귓속말 제공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대상이 접속시 대상에게 귓속말을 전한다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없음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상대의 위치를 확인하여 존재할시 상대가 있는 방에 메시지를 뿌려줌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제안요청서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수용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분석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atin typeface="맑은 고딕"/>
                        </a:rPr>
                        <a:t>신규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요구사항정의</a:t>
            </a:r>
            <a:r>
              <a:rPr lang="ko-KR" altLang="en-US" dirty="0" err="1" smtClean="0"/>
              <a:t>서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028699" y="2196042"/>
          <a:ext cx="10134601" cy="3271873"/>
        </p:xfrm>
        <a:graphic>
          <a:graphicData uri="http://schemas.openxmlformats.org/drawingml/2006/table">
            <a:tbl>
              <a:tblPr/>
              <a:tblGrid>
                <a:gridCol w="481215"/>
                <a:gridCol w="1677643"/>
                <a:gridCol w="1581135"/>
                <a:gridCol w="1217580"/>
                <a:gridCol w="1819098"/>
                <a:gridCol w="583011"/>
                <a:gridCol w="396606"/>
                <a:gridCol w="301421"/>
                <a:gridCol w="440232"/>
                <a:gridCol w="392640"/>
                <a:gridCol w="317285"/>
                <a:gridCol w="249861"/>
                <a:gridCol w="338437"/>
                <a:gridCol w="338437"/>
              </a:tblGrid>
              <a:tr h="82655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latin typeface="맑은 고딕"/>
                        </a:rPr>
                        <a:t>요구사항</a:t>
                      </a:r>
                      <a:r>
                        <a:rPr lang="ko-KR" altLang="en-US" sz="1600" b="1" i="0" u="none" strike="noStrike" dirty="0">
                          <a:latin typeface="맑은 고딕"/>
                        </a:rPr>
                        <a:t> </a:t>
                      </a:r>
                      <a:r>
                        <a:rPr lang="en-US" sz="1600" b="1" i="0" u="none" strike="noStrike" dirty="0">
                          <a:latin typeface="맑은 고딕"/>
                        </a:rPr>
                        <a:t>ID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latin typeface="맑은 고딕"/>
                        </a:rPr>
                        <a:t>요구사항</a:t>
                      </a:r>
                      <a:r>
                        <a:rPr lang="ko-KR" altLang="en-US" sz="1600" b="1" i="0" u="none" strike="noStrike" dirty="0">
                          <a:latin typeface="맑은 고딕"/>
                        </a:rPr>
                        <a:t> 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latin typeface="맑은 고딕"/>
                        </a:rPr>
                        <a:t>상세설명</a:t>
                      </a:r>
                      <a:endParaRPr lang="ko-KR" altLang="en-US" sz="1600" b="1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latin typeface="맑은 고딕"/>
                        </a:rPr>
                        <a:t>제약사항</a:t>
                      </a:r>
                      <a:endParaRPr lang="ko-KR" altLang="en-US" sz="1600" b="1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latin typeface="맑은 고딕"/>
                        </a:rPr>
                        <a:t>해결방안</a:t>
                      </a:r>
                      <a:endParaRPr lang="ko-KR" altLang="en-US" sz="1600" b="1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latin typeface="맑은 고딕"/>
                        </a:rPr>
                        <a:t>검사기준</a:t>
                      </a:r>
                      <a:r>
                        <a:rPr lang="en-US" altLang="ko-KR" sz="1600" b="1" i="0" u="none" strike="noStrike" dirty="0">
                          <a:latin typeface="맑은 고딕"/>
                        </a:rPr>
                        <a:t>(</a:t>
                      </a:r>
                      <a:r>
                        <a:rPr lang="ko-KR" altLang="en-US" sz="1600" b="1" i="0" u="none" strike="noStrike" dirty="0" err="1">
                          <a:latin typeface="맑은 고딕"/>
                        </a:rPr>
                        <a:t>판정기준</a:t>
                      </a:r>
                      <a:r>
                        <a:rPr lang="en-US" altLang="ko-KR" sz="1600" b="1" i="0" u="none" strike="noStrike" dirty="0">
                          <a:latin typeface="맑은 고딕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latin typeface="맑은 고딕"/>
                        </a:rPr>
                        <a:t>유형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latin typeface="맑은 고딕"/>
                        </a:rPr>
                        <a:t>우선순위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latin typeface="맑은 고딕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latin typeface="맑은 고딕"/>
                        </a:rPr>
                        <a:t>관련부서</a:t>
                      </a:r>
                      <a:r>
                        <a:rPr lang="ko-KR" altLang="en-US" sz="1600" b="1" i="0" u="none" strike="noStrike" dirty="0">
                          <a:latin typeface="맑은 고딕"/>
                        </a:rPr>
                        <a:t> 및 담당자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latin typeface="맑은 고딕"/>
                        </a:rPr>
                        <a:t>수용여부</a:t>
                      </a:r>
                      <a:endParaRPr lang="ko-KR" altLang="en-US" sz="1600" b="1" i="0" u="none" strike="noStrike" dirty="0"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latin typeface="맑은 고딕"/>
                        </a:rPr>
                        <a:t>유입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>
                          <a:latin typeface="맑은 고딕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254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latin typeface="맑은 고딕"/>
                        </a:rPr>
                        <a:t>단계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latin typeface="맑은 고딕"/>
                        </a:rPr>
                        <a:t>형태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13211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회원관리 기능제공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latin typeface="맑은 고딕"/>
                        </a:rPr>
                        <a:t>유저 추가</a:t>
                      </a:r>
                      <a:r>
                        <a:rPr lang="en-US" altLang="ko-KR" sz="1600" b="0" i="0" u="none" strike="noStrike">
                          <a:latin typeface="맑은 고딕"/>
                        </a:rPr>
                        <a:t>, </a:t>
                      </a:r>
                      <a:r>
                        <a:rPr lang="ko-KR" altLang="en-US" sz="1600" b="0" i="0" u="none" strike="noStrike">
                          <a:latin typeface="맑은 고딕"/>
                        </a:rPr>
                        <a:t>삭제</a:t>
                      </a:r>
                      <a:r>
                        <a:rPr lang="en-US" altLang="ko-KR" sz="1600" b="0" i="0" u="none" strike="noStrike">
                          <a:latin typeface="맑은 고딕"/>
                        </a:rPr>
                        <a:t>, </a:t>
                      </a:r>
                      <a:r>
                        <a:rPr lang="ko-KR" altLang="en-US" sz="1600" b="0" i="0" u="none" strike="noStrike">
                          <a:latin typeface="맑은 고딕"/>
                        </a:rPr>
                        <a:t>또는 정보 수정 기능 제공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latin typeface="맑은 고딕"/>
                        </a:rPr>
                        <a:t>없음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latin typeface="맑은 고딕"/>
                        </a:rPr>
                        <a:t>관리자</a:t>
                      </a:r>
                      <a:r>
                        <a:rPr lang="en-US" altLang="ko-KR" sz="1600" b="0" i="0" u="none" strike="noStrike">
                          <a:latin typeface="맑은 고딕"/>
                        </a:rPr>
                        <a:t>-</a:t>
                      </a:r>
                      <a:r>
                        <a:rPr lang="ko-KR" altLang="en-US" sz="1600" b="0" i="0" u="none" strike="noStrike">
                          <a:latin typeface="맑은 고딕"/>
                        </a:rPr>
                        <a:t>회원관리 창에서 기능제공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latin typeface="맑은 고딕"/>
                        </a:rPr>
                        <a:t>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latin typeface="맑은 고딕"/>
                        </a:rPr>
                        <a:t>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latin typeface="맑은 고딕"/>
                        </a:rPr>
                        <a:t>제안요청서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latin typeface="맑은 고딕"/>
                        </a:rPr>
                        <a:t>수용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latin typeface="맑은 고딕"/>
                        </a:rPr>
                        <a:t>분석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latin typeface="맑은 고딕"/>
                        </a:rPr>
                        <a:t>신규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latin typeface="맑은 고딕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공통 모듈 테스트 케이스 작성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1346200" y="2238222"/>
          <a:ext cx="9430656" cy="4046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644"/>
                <a:gridCol w="2227811"/>
                <a:gridCol w="408873"/>
                <a:gridCol w="2357664"/>
                <a:gridCol w="1178832"/>
                <a:gridCol w="1178832"/>
              </a:tblGrid>
              <a:tr h="3856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테스트케이스 </a:t>
                      </a:r>
                      <a:r>
                        <a:rPr lang="en-US" sz="1800" b="0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ID</a:t>
                      </a:r>
                      <a:endParaRPr lang="ko-KR" sz="1800" b="0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0001</a:t>
                      </a:r>
                      <a:endParaRPr lang="ko-KR" sz="1800" b="0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1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테스트케이스명</a:t>
                      </a:r>
                      <a:endParaRPr lang="ko-KR" sz="1800" b="0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User </a:t>
                      </a:r>
                      <a:r>
                        <a:rPr lang="ko-KR" sz="1800" b="0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정보 조회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56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수행시스템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NCS</a:t>
                      </a:r>
                      <a:endParaRPr lang="ko-KR" sz="1800" b="0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하위시스템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702945" algn="ctr"/>
                        </a:tabLs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	</a:t>
                      </a:r>
                      <a:endParaRPr lang="ko-KR" sz="1800" b="0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56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작성자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정용민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작성일자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2018/05/23</a:t>
                      </a:r>
                      <a:endParaRPr lang="ko-KR" sz="1800" b="0" kern="10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56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수행자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정용민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수행일자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2018/05/23</a:t>
                      </a:r>
                      <a:endParaRPr lang="ko-KR" sz="1800" b="0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805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선행조건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사용자는 </a:t>
                      </a:r>
                      <a:r>
                        <a:rPr lang="ko-KR" altLang="en-US" sz="18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로그인을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하여 서버에 접속해 있어야 한다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563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맑은 고딕"/>
                          <a:ea typeface="맑은 고딕"/>
                          <a:cs typeface="Times New Roman"/>
                        </a:rPr>
                        <a:t>No</a:t>
                      </a:r>
                      <a:endParaRPr lang="ko-KR" sz="18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맑은 고딕"/>
                          <a:ea typeface="맑은 고딕"/>
                          <a:cs typeface="Times New Roman"/>
                        </a:rPr>
                        <a:t>Action</a:t>
                      </a:r>
                      <a:endParaRPr lang="ko-KR" sz="18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latin typeface="맑은 고딕"/>
                          <a:ea typeface="맑은 고딕"/>
                          <a:cs typeface="Times New Roman"/>
                        </a:rPr>
                        <a:t>예상응답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8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latin typeface="맑은 고딕"/>
                          <a:ea typeface="맑은 고딕"/>
                          <a:cs typeface="Times New Roman"/>
                        </a:rPr>
                        <a:t>결과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latin typeface="맑은 고딕"/>
                          <a:ea typeface="맑은 고딕"/>
                          <a:cs typeface="Times New Roman"/>
                        </a:rPr>
                        <a:t>비교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38563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맑은 고딕"/>
                          <a:ea typeface="맑은 고딕"/>
                          <a:cs typeface="Times New Roman"/>
                        </a:rPr>
                        <a:t>1</a:t>
                      </a:r>
                      <a:endParaRPr lang="ko-KR" sz="18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맑은 고딕"/>
                          <a:ea typeface="맑은 고딕"/>
                          <a:cs typeface="Times New Roman"/>
                        </a:rPr>
                        <a:t>Login </a:t>
                      </a:r>
                      <a:r>
                        <a:rPr lang="ko-KR" sz="1800" kern="100">
                          <a:latin typeface="맑은 고딕"/>
                          <a:ea typeface="맑은 고딕"/>
                          <a:cs typeface="Times New Roman"/>
                        </a:rPr>
                        <a:t>실행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latin typeface="맑은 고딕"/>
                          <a:ea typeface="맑은 고딕"/>
                          <a:cs typeface="Times New Roman"/>
                        </a:rPr>
                        <a:t>서버에 접속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8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563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맑은 고딕"/>
                          <a:ea typeface="맑은 고딕"/>
                          <a:cs typeface="Times New Roman"/>
                        </a:rPr>
                        <a:t>2</a:t>
                      </a:r>
                      <a:endParaRPr lang="ko-KR" sz="18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latin typeface="맑은 고딕"/>
                          <a:ea typeface="맑은 고딕"/>
                          <a:cs typeface="Times New Roman"/>
                        </a:rPr>
                        <a:t>Thread </a:t>
                      </a:r>
                      <a:r>
                        <a:rPr lang="ko-KR" sz="1800" kern="100">
                          <a:latin typeface="맑은 고딕"/>
                          <a:ea typeface="맑은 고딕"/>
                          <a:cs typeface="Times New Roman"/>
                        </a:rPr>
                        <a:t>실행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latin typeface="맑은 고딕"/>
                          <a:ea typeface="맑은 고딕"/>
                          <a:cs typeface="Times New Roman"/>
                        </a:rPr>
                        <a:t>접속한 유저 정보 확인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8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563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맑은 고딕"/>
                          <a:ea typeface="맑은 고딕"/>
                          <a:cs typeface="Times New Roman"/>
                        </a:rPr>
                        <a:t>3</a:t>
                      </a:r>
                      <a:endParaRPr lang="ko-KR" sz="18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latin typeface="맑은 고딕"/>
                          <a:ea typeface="맑은 고딕"/>
                          <a:cs typeface="Times New Roman"/>
                        </a:rPr>
                        <a:t>후행 확인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05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후행확인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위치를 확인 한 후 해당 테이블에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User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정보를 출력한다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다이어그램 10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976075276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023FF49-DA63-4488-A8F3-2078947B78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828" y="1848331"/>
            <a:ext cx="6595146" cy="3466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ontent Placeholder 9">
            <a:extLst>
              <a:ext uri="{FF2B5EF4-FFF2-40B4-BE49-F238E27FC236}">
                <a16:creationId xmlns="" xmlns:a16="http://schemas.microsoft.com/office/drawing/2014/main" id="{6F32000D-0FA9-4369-82F4-724647B698D4}"/>
              </a:ext>
            </a:extLst>
          </p:cNvPr>
          <p:cNvSpPr txBox="1">
            <a:spLocks/>
          </p:cNvSpPr>
          <p:nvPr/>
        </p:nvSpPr>
        <p:spPr>
          <a:xfrm>
            <a:off x="7898250" y="2558100"/>
            <a:ext cx="4140000" cy="1594800"/>
          </a:xfrm>
          <a:prstGeom prst="rect">
            <a:avLst/>
          </a:prstGeom>
          <a:ln w="50800" cap="rnd" cmpd="dbl">
            <a:noFill/>
            <a:prstDash val="lgDash"/>
            <a:round/>
          </a:ln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182880" algn="l" defTabSz="914400" rtl="0" eaLnBrk="1" fontAlgn="auto" latinLnBrk="1" hangingPunct="1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lang="ko-KR" altLang="en-US" sz="1700" b="1" dirty="0" smtClean="0"/>
              <a:t>주어진 </a:t>
            </a:r>
            <a:r>
              <a:rPr lang="ko-KR" altLang="en-US" sz="1700" b="1" dirty="0" err="1" smtClean="0"/>
              <a:t>시간안에</a:t>
            </a:r>
            <a:endParaRPr lang="en-US" altLang="ko-KR" sz="1700" b="1" dirty="0" smtClean="0"/>
          </a:p>
          <a:p>
            <a:pPr marL="228600" marR="0" lvl="0" indent="-182880" algn="l" defTabSz="914400" rtl="0" eaLnBrk="1" fontAlgn="auto" latinLnBrk="1" hangingPunct="1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답이 </a:t>
            </a: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O,</a:t>
            </a:r>
            <a:r>
              <a:rPr kumimoji="0" lang="en-US" altLang="ko-KR" sz="17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X </a:t>
            </a:r>
            <a:r>
              <a:rPr kumimoji="0" lang="ko-KR" altLang="en-US" sz="17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인지 맞추는 게임</a:t>
            </a:r>
            <a:endParaRPr kumimoji="0" lang="en-US" altLang="ko-KR" sz="1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98250" y="1838100"/>
            <a:ext cx="2428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/>
                </a:solidFill>
              </a:rPr>
              <a:t>OXOX Quiz</a:t>
            </a:r>
            <a:endParaRPr lang="ko-KR" altLang="en-US" sz="3600" b="1" dirty="0" smtClean="0">
              <a:solidFill>
                <a:schemeClr val="accent2"/>
              </a:solidFill>
            </a:endParaRPr>
          </a:p>
        </p:txBody>
      </p:sp>
      <p:sp>
        <p:nvSpPr>
          <p:cNvPr id="7" name="Content Placeholder 9">
            <a:extLst>
              <a:ext uri="{FF2B5EF4-FFF2-40B4-BE49-F238E27FC236}">
                <a16:creationId xmlns="" xmlns:a16="http://schemas.microsoft.com/office/drawing/2014/main" id="{6F32000D-0FA9-4369-82F4-724647B698D4}"/>
              </a:ext>
            </a:extLst>
          </p:cNvPr>
          <p:cNvSpPr txBox="1">
            <a:spLocks/>
          </p:cNvSpPr>
          <p:nvPr/>
        </p:nvSpPr>
        <p:spPr>
          <a:xfrm>
            <a:off x="7898250" y="4672650"/>
            <a:ext cx="4140000" cy="1594800"/>
          </a:xfrm>
          <a:prstGeom prst="rect">
            <a:avLst/>
          </a:prstGeom>
          <a:ln w="50800" cap="rnd" cmpd="dbl">
            <a:noFill/>
            <a:prstDash val="lgDash"/>
            <a:round/>
          </a:ln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182880" algn="l" defTabSz="914400" rtl="0" eaLnBrk="1" fontAlgn="auto" latinLnBrk="1" hangingPunct="1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친구들과 함께 즐겁게 플레이 했던</a:t>
            </a:r>
            <a:endParaRPr kumimoji="0" lang="en-US" altLang="ko-KR" sz="17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182880" algn="l" defTabSz="914400" rtl="0" eaLnBrk="1" fontAlgn="auto" latinLnBrk="1" hangingPunct="1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ko-KR" altLang="en-US" sz="17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큐플레이에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대한 추억이 떠올라서 제작</a:t>
            </a:r>
            <a:endParaRPr kumimoji="0" lang="en-US" altLang="ko-KR" sz="17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98250" y="40955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accent2"/>
                </a:solidFill>
              </a:rPr>
              <a:t>개발동기</a:t>
            </a:r>
          </a:p>
        </p:txBody>
      </p:sp>
    </p:spTree>
    <p:extLst>
      <p:ext uri="{BB962C8B-B14F-4D97-AF65-F5344CB8AC3E}">
        <p14:creationId xmlns="" xmlns:p14="http://schemas.microsoft.com/office/powerpoint/2010/main" val="305584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공통 모듈 테스트 케이스 작성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직사각형 6"/>
          <p:cNvSpPr/>
          <p:nvPr/>
        </p:nvSpPr>
        <p:spPr>
          <a:xfrm>
            <a:off x="1486009" y="1999734"/>
            <a:ext cx="2247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- Login </a:t>
            </a:r>
            <a:r>
              <a:rPr lang="ko-KR" altLang="en-US" sz="1400" dirty="0" smtClean="0"/>
              <a:t>실행 </a:t>
            </a:r>
            <a:r>
              <a:rPr lang="en-US" altLang="ko-KR" sz="1400" dirty="0" smtClean="0"/>
              <a:t>-&gt; </a:t>
            </a:r>
            <a:r>
              <a:rPr lang="ko-KR" altLang="en-US" sz="1400" dirty="0" smtClean="0"/>
              <a:t>서버에 접속</a:t>
            </a:r>
            <a:endParaRPr lang="ko-KR" altLang="en-US" sz="1400" dirty="0"/>
          </a:p>
        </p:txBody>
      </p:sp>
      <p:pic>
        <p:nvPicPr>
          <p:cNvPr id="8" name="그림 7"/>
          <p:cNvPicPr/>
          <p:nvPr/>
        </p:nvPicPr>
        <p:blipFill>
          <a:blip r:embed="rId6"/>
          <a:stretch>
            <a:fillRect/>
          </a:stretch>
        </p:blipFill>
        <p:spPr>
          <a:xfrm>
            <a:off x="3230245" y="2492317"/>
            <a:ext cx="5731510" cy="39681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공통 모듈 테스트 케이스 작성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직사각형 6"/>
          <p:cNvSpPr/>
          <p:nvPr/>
        </p:nvSpPr>
        <p:spPr>
          <a:xfrm>
            <a:off x="1486009" y="1999734"/>
            <a:ext cx="31117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-Thread </a:t>
            </a:r>
            <a:r>
              <a:rPr lang="ko-KR" altLang="en-US" sz="1400" dirty="0" smtClean="0"/>
              <a:t>실행 </a:t>
            </a:r>
            <a:r>
              <a:rPr lang="en-US" altLang="ko-KR" sz="1400" dirty="0" smtClean="0"/>
              <a:t>-&gt; </a:t>
            </a:r>
            <a:r>
              <a:rPr lang="ko-KR" altLang="en-US" sz="1400" dirty="0" smtClean="0"/>
              <a:t>접속한 유저 정보 확인</a:t>
            </a:r>
            <a:endParaRPr lang="ko-KR" altLang="en-US" sz="1400" dirty="0"/>
          </a:p>
        </p:txBody>
      </p:sp>
      <p:pic>
        <p:nvPicPr>
          <p:cNvPr id="9" name="그림 8"/>
          <p:cNvPicPr/>
          <p:nvPr/>
        </p:nvPicPr>
        <p:blipFill rotWithShape="1">
          <a:blip r:embed="rId6"/>
          <a:srcRect l="22077" t="27056" r="48978" b="47591"/>
          <a:stretch/>
        </p:blipFill>
        <p:spPr bwMode="auto">
          <a:xfrm>
            <a:off x="856363" y="2527552"/>
            <a:ext cx="5692443" cy="27006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cx="http://schemas.microsoft.com/office/drawing/2014/chartex" xmlns:wpc="http://schemas.microsoft.com/office/word/2010/wordprocessingCanvas" xmlns=""/>
            </a:ext>
          </a:extLst>
        </p:spPr>
      </p:pic>
      <p:pic>
        <p:nvPicPr>
          <p:cNvPr id="10" name="그림 9"/>
          <p:cNvPicPr/>
          <p:nvPr/>
        </p:nvPicPr>
        <p:blipFill>
          <a:blip r:embed="rId7"/>
          <a:srcRect l="67638" t="21226" b="54306"/>
          <a:stretch>
            <a:fillRect/>
          </a:stretch>
        </p:blipFill>
        <p:spPr bwMode="auto">
          <a:xfrm>
            <a:off x="7123054" y="2592825"/>
            <a:ext cx="4498139" cy="2793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766973" y="5543723"/>
            <a:ext cx="58712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서버 측 </a:t>
            </a:r>
            <a:r>
              <a:rPr lang="en-US" sz="1400" dirty="0" smtClean="0"/>
              <a:t>Thread</a:t>
            </a:r>
            <a:r>
              <a:rPr lang="ko-KR" altLang="en-US" sz="1400" dirty="0" smtClean="0"/>
              <a:t>에서 </a:t>
            </a:r>
            <a:r>
              <a:rPr lang="en-US" sz="1400" dirty="0" smtClean="0"/>
              <a:t>Socket</a:t>
            </a:r>
            <a:r>
              <a:rPr lang="ko-KR" altLang="en-US" sz="1400" dirty="0" smtClean="0"/>
              <a:t>을 이용한 유저 접속 정보를 저장 후 데이터 수집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8418978" y="5510472"/>
            <a:ext cx="19062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접속한 유저 정보 확인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3555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서버 프로그램 테스트케이스 작성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1346200" y="2238222"/>
          <a:ext cx="9430656" cy="424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644"/>
                <a:gridCol w="2227811"/>
                <a:gridCol w="408873"/>
                <a:gridCol w="2357664"/>
                <a:gridCol w="1178832"/>
                <a:gridCol w="1178832"/>
              </a:tblGrid>
              <a:tr h="3856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테스트케이스 </a:t>
                      </a:r>
                      <a:r>
                        <a:rPr lang="en-US" sz="1800" b="0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ID</a:t>
                      </a:r>
                      <a:endParaRPr lang="ko-KR" sz="1800" b="0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0001</a:t>
                      </a:r>
                      <a:endParaRPr lang="ko-KR" sz="1800" b="0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1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테스트케이스명</a:t>
                      </a:r>
                      <a:endParaRPr lang="ko-KR" sz="1800" b="0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800" b="0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서버프로그램 구현</a:t>
                      </a:r>
                      <a:endParaRPr lang="ko-KR" sz="1800" b="0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56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수행시스템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NCS</a:t>
                      </a:r>
                      <a:endParaRPr lang="ko-KR" sz="1800" b="0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하위시스템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702945" algn="ctr"/>
                        </a:tabLst>
                      </a:pPr>
                      <a:r>
                        <a:rPr lang="ko-KR" altLang="en-US" sz="1800" b="0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서버실행</a:t>
                      </a:r>
                      <a:r>
                        <a:rPr lang="en-US" sz="1800" b="0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	</a:t>
                      </a:r>
                      <a:endParaRPr lang="ko-KR" sz="1800" b="0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56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작성자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800" b="0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박혜민</a:t>
                      </a:r>
                      <a:endParaRPr lang="ko-KR" sz="1800" b="0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작성일자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2018/06/19</a:t>
                      </a:r>
                      <a:endParaRPr lang="ko-KR" sz="1800" b="0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56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수행자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800" b="0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박혜민</a:t>
                      </a:r>
                      <a:endParaRPr lang="ko-KR" sz="1800" b="0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수행일자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2018/06/19</a:t>
                      </a:r>
                      <a:endParaRPr lang="ko-KR" sz="1800" b="0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805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선행조건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SOCKET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연결을 준비하여야 한다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563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맑은 고딕"/>
                          <a:ea typeface="맑은 고딕"/>
                          <a:cs typeface="Times New Roman"/>
                        </a:rPr>
                        <a:t>No</a:t>
                      </a:r>
                      <a:endParaRPr lang="ko-KR" sz="18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맑은 고딕"/>
                          <a:ea typeface="맑은 고딕"/>
                          <a:cs typeface="Times New Roman"/>
                        </a:rPr>
                        <a:t>Action</a:t>
                      </a:r>
                      <a:endParaRPr lang="ko-KR" sz="18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latin typeface="맑은 고딕"/>
                          <a:ea typeface="맑은 고딕"/>
                          <a:cs typeface="Times New Roman"/>
                        </a:rPr>
                        <a:t>예상응답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8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latin typeface="맑은 고딕"/>
                          <a:ea typeface="맑은 고딕"/>
                          <a:cs typeface="Times New Roman"/>
                        </a:rPr>
                        <a:t>결과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latin typeface="맑은 고딕"/>
                          <a:ea typeface="맑은 고딕"/>
                          <a:cs typeface="Times New Roman"/>
                        </a:rPr>
                        <a:t>비교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38563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맑은 고딕"/>
                          <a:ea typeface="맑은 고딕"/>
                          <a:cs typeface="Times New Roman"/>
                        </a:rPr>
                        <a:t>1</a:t>
                      </a:r>
                      <a:endParaRPr lang="ko-KR" sz="18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IP/PORT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설정</a:t>
                      </a:r>
                      <a:endParaRPr lang="ko-KR" sz="18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연결할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IP, PORT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설정한다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sz="18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8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563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맑은 고딕"/>
                          <a:ea typeface="맑은 고딕"/>
                          <a:cs typeface="Times New Roman"/>
                        </a:rPr>
                        <a:t>2</a:t>
                      </a:r>
                      <a:endParaRPr lang="ko-KR" sz="18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00" dirty="0" smtClean="0">
                          <a:latin typeface="맑은 고딕"/>
                          <a:ea typeface="+mn-ea"/>
                          <a:cs typeface="Times New Roman"/>
                        </a:rPr>
                        <a:t>후행 확인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8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8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563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latin typeface="맑은 고딕"/>
                          <a:ea typeface="맑은 고딕"/>
                          <a:cs typeface="Times New Roman"/>
                        </a:rPr>
                        <a:t>3</a:t>
                      </a:r>
                      <a:endParaRPr lang="ko-KR" sz="18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8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05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후행확인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설정한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IP/PORT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번호로 서버소켓을 생성한 후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Client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대기한다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1154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서버 실행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그림 7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61221" y="2058784"/>
            <a:ext cx="5388466" cy="4246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2277687" y="3275215"/>
            <a:ext cx="4588626" cy="1479665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115695" y="3574473"/>
            <a:ext cx="4690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소켓생성 및 클라이언트 수신 </a:t>
            </a:r>
            <a:r>
              <a:rPr lang="en-US" altLang="ko-KR" sz="1600" dirty="0" smtClean="0"/>
              <a:t>Thread </a:t>
            </a:r>
            <a:r>
              <a:rPr lang="ko-KR" altLang="en-US" sz="1600" dirty="0" smtClean="0"/>
              <a:t>실행</a:t>
            </a:r>
            <a:endParaRPr lang="en-US" altLang="ko-KR" sz="1600" dirty="0" smtClean="0"/>
          </a:p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소켓 연결 시  리스트에 추가하고 새로운 소켓 생성</a:t>
            </a:r>
            <a:endParaRPr lang="ko-KR" altLang="en-US" sz="16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3509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단위테스트 결함관리 작업흐름도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0" name="그룹 59"/>
          <p:cNvGrpSpPr/>
          <p:nvPr/>
        </p:nvGrpSpPr>
        <p:grpSpPr>
          <a:xfrm>
            <a:off x="1450446" y="2030975"/>
            <a:ext cx="6080886" cy="4584605"/>
            <a:chOff x="1450445" y="-73455"/>
            <a:chExt cx="9291109" cy="7004911"/>
          </a:xfrm>
        </p:grpSpPr>
        <p:pic>
          <p:nvPicPr>
            <p:cNvPr id="7" name="tabl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0445" y="-73455"/>
              <a:ext cx="9291109" cy="7004911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2690259" y="355149"/>
              <a:ext cx="3071834" cy="24245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테스트 실행 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Start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93355" y="736887"/>
              <a:ext cx="4286280" cy="3030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에러 발견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807867" y="1179239"/>
              <a:ext cx="2500330" cy="3030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에러 등록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93355" y="1621591"/>
              <a:ext cx="4286280" cy="3030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에러 분석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5" name="다이아몬드 14"/>
            <p:cNvSpPr/>
            <p:nvPr/>
          </p:nvSpPr>
          <p:spPr>
            <a:xfrm>
              <a:off x="3522115" y="2063943"/>
              <a:ext cx="1357322" cy="608956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결함 여부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807867" y="2784041"/>
              <a:ext cx="785818" cy="3030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smtClean="0">
                  <a:solidFill>
                    <a:schemeClr val="tx1"/>
                  </a:solidFill>
                </a:rPr>
                <a:t>YES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522379" y="2212537"/>
              <a:ext cx="785818" cy="3030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NO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879041" y="3284107"/>
              <a:ext cx="1071570" cy="2857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결함 확정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284515" y="3284107"/>
              <a:ext cx="1071570" cy="2857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결함 확정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565241" y="3660780"/>
              <a:ext cx="2786082" cy="3030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결함 상태 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== 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확인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79041" y="4317577"/>
              <a:ext cx="1071570" cy="2857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결함 할당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284515" y="4317577"/>
              <a:ext cx="1071570" cy="2857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결함 할당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165321" y="4641429"/>
              <a:ext cx="2186002" cy="3030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담당자 결함 조치 수행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522379" y="5070057"/>
              <a:ext cx="1071570" cy="2857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결함 조치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565241" y="5427247"/>
              <a:ext cx="2786082" cy="3030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결함 조치 결과 확인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879041" y="6036398"/>
              <a:ext cx="1071570" cy="2857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조치 완료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736429" y="6036398"/>
              <a:ext cx="1071570" cy="2857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조치 완료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284515" y="6036398"/>
              <a:ext cx="1071570" cy="2857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조치 완료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29" name="순서도: 문서 28"/>
            <p:cNvSpPr/>
            <p:nvPr/>
          </p:nvSpPr>
          <p:spPr>
            <a:xfrm>
              <a:off x="8972041" y="1056829"/>
              <a:ext cx="1428760" cy="545527"/>
            </a:xfrm>
            <a:prstGeom prst="flowChartDocumen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결함관리대장 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or</a:t>
              </a:r>
            </a:p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SR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시스템 등록</a:t>
              </a:r>
              <a:endParaRPr lang="en-US" altLang="ko-KR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한쪽 모서리가 잘린 사각형 29"/>
            <p:cNvSpPr/>
            <p:nvPr/>
          </p:nvSpPr>
          <p:spPr>
            <a:xfrm flipH="1">
              <a:off x="8980970" y="2141099"/>
              <a:ext cx="1339462" cy="561868"/>
            </a:xfrm>
            <a:prstGeom prst="snip1Rect">
              <a:avLst>
                <a:gd name="adj" fmla="val 34445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결함 상태</a:t>
              </a:r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반려 처리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1" name="한쪽 모서리가 잘린 사각형 30"/>
            <p:cNvSpPr/>
            <p:nvPr/>
          </p:nvSpPr>
          <p:spPr>
            <a:xfrm flipH="1">
              <a:off x="8980970" y="3607957"/>
              <a:ext cx="1339462" cy="479093"/>
            </a:xfrm>
            <a:prstGeom prst="snip1Rect">
              <a:avLst>
                <a:gd name="adj" fmla="val 34445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결함 상태</a:t>
              </a:r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확인 처리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2" name="한쪽 모서리가 잘린 사각형 31"/>
            <p:cNvSpPr/>
            <p:nvPr/>
          </p:nvSpPr>
          <p:spPr>
            <a:xfrm flipH="1">
              <a:off x="8980970" y="4585143"/>
              <a:ext cx="1339462" cy="479093"/>
            </a:xfrm>
            <a:prstGeom prst="snip1Rect">
              <a:avLst>
                <a:gd name="adj" fmla="val 34445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결함 상태</a:t>
              </a:r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할당 처리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" name="한쪽 모서리가 잘린 사각형 32"/>
            <p:cNvSpPr/>
            <p:nvPr/>
          </p:nvSpPr>
          <p:spPr>
            <a:xfrm flipH="1">
              <a:off x="8980970" y="5370962"/>
              <a:ext cx="1339462" cy="479093"/>
            </a:xfrm>
            <a:prstGeom prst="snip1Rect">
              <a:avLst>
                <a:gd name="adj" fmla="val 34445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결함 상태</a:t>
              </a:r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조치 처리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" name="한쪽 모서리가 잘린 사각형 33"/>
            <p:cNvSpPr/>
            <p:nvPr/>
          </p:nvSpPr>
          <p:spPr>
            <a:xfrm flipH="1">
              <a:off x="8980970" y="6284501"/>
              <a:ext cx="1339462" cy="479093"/>
            </a:xfrm>
            <a:prstGeom prst="snip1Rect">
              <a:avLst>
                <a:gd name="adj" fmla="val 34445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결함 상태</a:t>
              </a:r>
              <a:endParaRPr lang="en-US" altLang="ko-KR" sz="8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조치완료 처리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직선 화살표 연결선 34"/>
            <p:cNvCxnSpPr>
              <a:stCxn id="9" idx="2"/>
              <a:endCxn id="10" idx="0"/>
            </p:cNvCxnSpPr>
            <p:nvPr/>
          </p:nvCxnSpPr>
          <p:spPr>
            <a:xfrm rot="16200000" flipH="1">
              <a:off x="4161694" y="662086"/>
              <a:ext cx="139282" cy="103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endCxn id="11" idx="0"/>
            </p:cNvCxnSpPr>
            <p:nvPr/>
          </p:nvCxnSpPr>
          <p:spPr>
            <a:xfrm rot="16200000" flipH="1">
              <a:off x="4913881" y="1035088"/>
              <a:ext cx="181146" cy="10715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11" idx="3"/>
              <a:endCxn id="29" idx="1"/>
            </p:cNvCxnSpPr>
            <p:nvPr/>
          </p:nvCxnSpPr>
          <p:spPr>
            <a:xfrm flipV="1">
              <a:off x="6308197" y="1329593"/>
              <a:ext cx="2663844" cy="11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hape 58"/>
            <p:cNvCxnSpPr>
              <a:stCxn id="29" idx="2"/>
              <a:endCxn id="13" idx="3"/>
            </p:cNvCxnSpPr>
            <p:nvPr/>
          </p:nvCxnSpPr>
          <p:spPr>
            <a:xfrm rot="5400000">
              <a:off x="7929611" y="16315"/>
              <a:ext cx="206835" cy="3306786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13" idx="2"/>
              <a:endCxn id="15" idx="0"/>
            </p:cNvCxnSpPr>
            <p:nvPr/>
          </p:nvCxnSpPr>
          <p:spPr>
            <a:xfrm rot="5400000">
              <a:off x="4148995" y="1976443"/>
              <a:ext cx="139282" cy="357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>
              <a:stCxn id="15" idx="2"/>
              <a:endCxn id="16" idx="0"/>
            </p:cNvCxnSpPr>
            <p:nvPr/>
          </p:nvCxnSpPr>
          <p:spPr>
            <a:xfrm rot="5400000">
              <a:off x="4145205" y="2728470"/>
              <a:ext cx="111142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15" idx="3"/>
              <a:endCxn id="17" idx="1"/>
            </p:cNvCxnSpPr>
            <p:nvPr/>
          </p:nvCxnSpPr>
          <p:spPr>
            <a:xfrm flipV="1">
              <a:off x="4879437" y="2364072"/>
              <a:ext cx="642942" cy="43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stCxn id="17" idx="3"/>
              <a:endCxn id="30" idx="0"/>
            </p:cNvCxnSpPr>
            <p:nvPr/>
          </p:nvCxnSpPr>
          <p:spPr>
            <a:xfrm>
              <a:off x="6308197" y="2364073"/>
              <a:ext cx="2672773" cy="579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2414827" y="3238069"/>
              <a:ext cx="5393570" cy="127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16" idx="2"/>
            </p:cNvCxnSpPr>
            <p:nvPr/>
          </p:nvCxnSpPr>
          <p:spPr>
            <a:xfrm rot="16200000" flipH="1">
              <a:off x="4155856" y="3132030"/>
              <a:ext cx="125558" cy="357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hape 81"/>
            <p:cNvCxnSpPr>
              <a:stCxn id="19" idx="3"/>
              <a:endCxn id="31" idx="3"/>
            </p:cNvCxnSpPr>
            <p:nvPr/>
          </p:nvCxnSpPr>
          <p:spPr>
            <a:xfrm>
              <a:off x="8356085" y="3426983"/>
              <a:ext cx="1294614" cy="180975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>
              <a:stCxn id="31" idx="0"/>
              <a:endCxn id="20" idx="3"/>
            </p:cNvCxnSpPr>
            <p:nvPr/>
          </p:nvCxnSpPr>
          <p:spPr>
            <a:xfrm rot="10800000">
              <a:off x="8351323" y="3812317"/>
              <a:ext cx="629647" cy="351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2379107" y="4284239"/>
              <a:ext cx="5393570" cy="127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꺾인 연결선 47"/>
            <p:cNvCxnSpPr>
              <a:stCxn id="20" idx="1"/>
            </p:cNvCxnSpPr>
            <p:nvPr/>
          </p:nvCxnSpPr>
          <p:spPr>
            <a:xfrm rot="10800000" flipV="1">
              <a:off x="4236495" y="3812315"/>
              <a:ext cx="1328746" cy="400486"/>
            </a:xfrm>
            <a:prstGeom prst="bentConnector3">
              <a:avLst>
                <a:gd name="adj1" fmla="val 99701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hape 95"/>
            <p:cNvCxnSpPr>
              <a:stCxn id="22" idx="3"/>
              <a:endCxn id="32" idx="3"/>
            </p:cNvCxnSpPr>
            <p:nvPr/>
          </p:nvCxnSpPr>
          <p:spPr>
            <a:xfrm>
              <a:off x="8356085" y="4460453"/>
              <a:ext cx="1294614" cy="124691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stCxn id="32" idx="0"/>
              <a:endCxn id="23" idx="3"/>
            </p:cNvCxnSpPr>
            <p:nvPr/>
          </p:nvCxnSpPr>
          <p:spPr>
            <a:xfrm rot="10800000">
              <a:off x="8351323" y="4792965"/>
              <a:ext cx="629647" cy="317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hape 100"/>
            <p:cNvCxnSpPr>
              <a:stCxn id="23" idx="1"/>
              <a:endCxn id="24" idx="0"/>
            </p:cNvCxnSpPr>
            <p:nvPr/>
          </p:nvCxnSpPr>
          <p:spPr>
            <a:xfrm rot="10800000" flipV="1">
              <a:off x="6058165" y="4792963"/>
              <a:ext cx="107157" cy="277093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hape 102"/>
            <p:cNvCxnSpPr>
              <a:stCxn id="24" idx="3"/>
              <a:endCxn id="33" idx="3"/>
            </p:cNvCxnSpPr>
            <p:nvPr/>
          </p:nvCxnSpPr>
          <p:spPr>
            <a:xfrm>
              <a:off x="6593949" y="5212932"/>
              <a:ext cx="3056751" cy="15803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2450545" y="5998751"/>
              <a:ext cx="5393570" cy="127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>
              <a:stCxn id="25" idx="3"/>
              <a:endCxn id="33" idx="0"/>
            </p:cNvCxnSpPr>
            <p:nvPr/>
          </p:nvCxnSpPr>
          <p:spPr>
            <a:xfrm>
              <a:off x="8351323" y="5578784"/>
              <a:ext cx="629647" cy="317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꺾인 연결선 54"/>
            <p:cNvCxnSpPr>
              <a:stCxn id="25" idx="1"/>
            </p:cNvCxnSpPr>
            <p:nvPr/>
          </p:nvCxnSpPr>
          <p:spPr>
            <a:xfrm rot="10800000" flipV="1">
              <a:off x="4950875" y="5578781"/>
              <a:ext cx="614366" cy="348531"/>
            </a:xfrm>
            <a:prstGeom prst="bentConnector3">
              <a:avLst>
                <a:gd name="adj1" fmla="val 99612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hape 112"/>
            <p:cNvCxnSpPr>
              <a:stCxn id="28" idx="3"/>
              <a:endCxn id="34" idx="3"/>
            </p:cNvCxnSpPr>
            <p:nvPr/>
          </p:nvCxnSpPr>
          <p:spPr>
            <a:xfrm>
              <a:off x="8356085" y="6179273"/>
              <a:ext cx="1294614" cy="105228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184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유스케이스</a:t>
            </a:r>
            <a:r>
              <a:rPr lang="ko-KR" altLang="en-US" dirty="0" smtClean="0"/>
              <a:t> 작성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/>
        </p:nvGraphicFramePr>
        <p:xfrm>
          <a:off x="1364319" y="1985509"/>
          <a:ext cx="7855880" cy="4529590"/>
        </p:xfrm>
        <a:graphic>
          <a:graphicData uri="http://schemas.openxmlformats.org/drawingml/2006/table">
            <a:tbl>
              <a:tblPr/>
              <a:tblGrid>
                <a:gridCol w="1438096"/>
                <a:gridCol w="3015977"/>
                <a:gridCol w="1227644"/>
                <a:gridCol w="2174163"/>
              </a:tblGrid>
              <a:tr h="183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ID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U001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latin typeface="맑은 고딕"/>
                          <a:ea typeface="맑은 고딕"/>
                          <a:cs typeface="Times New Roman"/>
                        </a:rPr>
                        <a:t>UseCase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명</a:t>
                      </a: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USER LOGIN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작성자</a:t>
                      </a: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정용민</a:t>
                      </a: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 err="1">
                          <a:latin typeface="맑은 고딕"/>
                          <a:ea typeface="맑은 고딕"/>
                          <a:cs typeface="Times New Roman"/>
                        </a:rPr>
                        <a:t>수정자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정용민</a:t>
                      </a: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최초 작성일</a:t>
                      </a: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2018/08/20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최종 수정일</a:t>
                      </a: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2018/08/25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Actor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정용민</a:t>
                      </a: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황유성</a:t>
                      </a: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박지성</a:t>
                      </a: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홍인화</a:t>
                      </a: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박혜민</a:t>
                      </a: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3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사전 조건</a:t>
                      </a: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사용자는 해당 게임에 접속하기 위해 아이디와 비밀번호를 가지고 있어야 한다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3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사후 조건</a:t>
                      </a: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없음</a:t>
                      </a: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3026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기본 흐름</a:t>
                      </a: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 err="1">
                          <a:latin typeface="맑은 고딕"/>
                          <a:ea typeface="맑은 고딕"/>
                          <a:cs typeface="Times New Roman"/>
                        </a:rPr>
                        <a:t>액터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 행위</a:t>
                      </a: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시스템 행위</a:t>
                      </a: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15347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5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1.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 id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가 없는 경우 회원가입을 선택 한다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3.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회원 가입을 한다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5.</a:t>
                      </a:r>
                      <a:r>
                        <a:rPr lang="ko-KR" sz="1000" kern="100" dirty="0" err="1">
                          <a:latin typeface="맑은 고딕"/>
                          <a:ea typeface="맑은 고딕"/>
                          <a:cs typeface="Times New Roman"/>
                        </a:rPr>
                        <a:t>로그인을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 한다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7. 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게임 방에 입장한다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2.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회원 가입 화면을 표시한다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4. 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회원 가입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  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창을 닫는다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6.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대기실 화면을 표시한다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285750" indent="-28575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8. (1)</a:t>
                      </a:r>
                      <a:r>
                        <a:rPr lang="ko-KR" sz="1000" kern="100" dirty="0" err="1">
                          <a:latin typeface="맑은 고딕"/>
                          <a:ea typeface="맑은 고딕"/>
                          <a:cs typeface="Times New Roman"/>
                        </a:rPr>
                        <a:t>대기창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-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방 정보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유저 정보를 표시한다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indent="1143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(2)</a:t>
                      </a:r>
                      <a:r>
                        <a:rPr lang="ko-KR" sz="1000" kern="100" dirty="0" err="1">
                          <a:latin typeface="맑은 고딕"/>
                          <a:ea typeface="맑은 고딕"/>
                          <a:cs typeface="Times New Roman"/>
                        </a:rPr>
                        <a:t>게임방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-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게임 방 화면을 표시한다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9.(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시간카운트가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 0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으로 바뀌면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indent="17145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게임을 실행한다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3026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대체 흐름</a:t>
                      </a: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 err="1">
                          <a:latin typeface="맑은 고딕"/>
                          <a:ea typeface="맑은 고딕"/>
                          <a:cs typeface="Times New Roman"/>
                        </a:rPr>
                        <a:t>액터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 행위</a:t>
                      </a: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시스템 행위</a:t>
                      </a: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71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5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3026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예외 </a:t>
                      </a:r>
                      <a:r>
                        <a:rPr lang="ko-KR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흐름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 err="1">
                          <a:latin typeface="맑은 고딕"/>
                          <a:ea typeface="맑은 고딕"/>
                          <a:cs typeface="Times New Roman"/>
                        </a:rPr>
                        <a:t>액터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 행위</a:t>
                      </a: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시스템 행위</a:t>
                      </a: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71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5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68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포함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확장</a:t>
                      </a: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3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우선 순위</a:t>
                      </a: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상</a:t>
                      </a: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3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사용 빈도</a:t>
                      </a: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상</a:t>
                      </a: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68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업무 규칙</a:t>
                      </a: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68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특별요구사항</a:t>
                      </a: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3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비고</a:t>
                      </a: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유저가 게임 방에 입장 시 접속되어 있는 유저 화면에 캐릭터를 생성한다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79672" marR="796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4045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dirty="0" err="1" smtClean="0"/>
              <a:t>액티비티</a:t>
            </a:r>
            <a:r>
              <a:rPr lang="ko-KR" altLang="en-US" dirty="0" smtClean="0"/>
              <a:t> 다이어그램</a:t>
            </a:r>
            <a:r>
              <a:rPr lang="en-US" dirty="0" smtClean="0"/>
              <a:t>(Activity Diagram)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9265" name="Picture 113"/>
          <p:cNvPicPr>
            <a:picLocks noChangeAspect="1" noChangeArrowheads="1"/>
          </p:cNvPicPr>
          <p:nvPr/>
        </p:nvPicPr>
        <p:blipFill>
          <a:blip r:embed="rId6"/>
          <a:srcRect l="20684" t="20047" r="20841" b="5678"/>
          <a:stretch>
            <a:fillRect/>
          </a:stretch>
        </p:blipFill>
        <p:spPr bwMode="auto">
          <a:xfrm>
            <a:off x="1770744" y="2046515"/>
            <a:ext cx="3281596" cy="4434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2770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dirty="0" err="1" smtClean="0"/>
              <a:t>프로토타이핑별</a:t>
            </a:r>
            <a:r>
              <a:rPr lang="ko-KR" altLang="en-US" dirty="0" smtClean="0"/>
              <a:t> 구성요소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직사각형 6"/>
          <p:cNvSpPr/>
          <p:nvPr/>
        </p:nvSpPr>
        <p:spPr>
          <a:xfrm>
            <a:off x="1486009" y="1999734"/>
            <a:ext cx="1012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로그인 </a:t>
            </a:r>
            <a:r>
              <a:rPr lang="en-US" altLang="ko-KR" sz="1400" dirty="0" smtClean="0"/>
              <a:t>UI</a:t>
            </a:r>
            <a:endParaRPr lang="ko-KR" altLang="en-US" sz="1400" dirty="0"/>
          </a:p>
        </p:txBody>
      </p:sp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F1CD6FB3-0818-4349-90AD-538D3069B40E}"/>
              </a:ext>
            </a:extLst>
          </p:cNvPr>
          <p:cNvGrpSpPr/>
          <p:nvPr/>
        </p:nvGrpSpPr>
        <p:grpSpPr>
          <a:xfrm>
            <a:off x="1787036" y="2409372"/>
            <a:ext cx="3800965" cy="3848158"/>
            <a:chOff x="1264521" y="1825353"/>
            <a:chExt cx="4199137" cy="4199137"/>
          </a:xfrm>
        </p:grpSpPr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A647839E-9EA3-4958-8279-CFD425F72C2F}"/>
                </a:ext>
              </a:extLst>
            </p:cNvPr>
            <p:cNvSpPr/>
            <p:nvPr/>
          </p:nvSpPr>
          <p:spPr>
            <a:xfrm>
              <a:off x="1264521" y="1825353"/>
              <a:ext cx="4199137" cy="419913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8">
              <a:extLst>
                <a:ext uri="{FF2B5EF4-FFF2-40B4-BE49-F238E27FC236}">
                  <a16:creationId xmlns="" xmlns:a16="http://schemas.microsoft.com/office/drawing/2014/main" id="{1352DA90-9AD7-4964-B1C0-0AD6BB1553D2}"/>
                </a:ext>
              </a:extLst>
            </p:cNvPr>
            <p:cNvSpPr/>
            <p:nvPr/>
          </p:nvSpPr>
          <p:spPr>
            <a:xfrm>
              <a:off x="2130641" y="2414726"/>
              <a:ext cx="2405848" cy="1198486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Logo Image</a:t>
              </a:r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783D748A-41E9-4FE8-9871-4CD1E43FCD6E}"/>
                </a:ext>
              </a:extLst>
            </p:cNvPr>
            <p:cNvSpPr/>
            <p:nvPr/>
          </p:nvSpPr>
          <p:spPr>
            <a:xfrm>
              <a:off x="2130641" y="3839735"/>
              <a:ext cx="1402672" cy="398015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ID</a:t>
              </a:r>
              <a:endParaRPr lang="ko-KR" altLang="en-US" sz="14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3E5B649D-BFDB-4C17-AF5B-CC1FC95DDE35}"/>
                </a:ext>
              </a:extLst>
            </p:cNvPr>
            <p:cNvSpPr/>
            <p:nvPr/>
          </p:nvSpPr>
          <p:spPr>
            <a:xfrm>
              <a:off x="2130641" y="4307574"/>
              <a:ext cx="1402672" cy="398015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PassWard</a:t>
              </a:r>
              <a:endParaRPr lang="ko-KR" altLang="en-US" sz="12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7AF93613-3DAA-4BEC-9F89-96C999DB7D2F}"/>
                </a:ext>
              </a:extLst>
            </p:cNvPr>
            <p:cNvSpPr/>
            <p:nvPr/>
          </p:nvSpPr>
          <p:spPr>
            <a:xfrm>
              <a:off x="3666478" y="3839735"/>
              <a:ext cx="870011" cy="86585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로그인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5F29ED50-74CB-48F6-9E43-B77B53EA451D}"/>
                </a:ext>
              </a:extLst>
            </p:cNvPr>
            <p:cNvSpPr/>
            <p:nvPr/>
          </p:nvSpPr>
          <p:spPr>
            <a:xfrm>
              <a:off x="3293615" y="4796566"/>
              <a:ext cx="1242874" cy="328301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아이디 </a:t>
              </a:r>
              <a:r>
                <a:rPr lang="en-US" altLang="ko-KR" sz="1000" dirty="0"/>
                <a:t>&amp; </a:t>
              </a:r>
              <a:r>
                <a:rPr lang="ko-KR" altLang="en-US" sz="1000" dirty="0"/>
                <a:t>비번 찾기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497DB8E1-4748-4853-AFCB-E32D60254F81}"/>
                </a:ext>
              </a:extLst>
            </p:cNvPr>
            <p:cNvSpPr/>
            <p:nvPr/>
          </p:nvSpPr>
          <p:spPr>
            <a:xfrm>
              <a:off x="2130641" y="4796565"/>
              <a:ext cx="1003176" cy="328301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회원가입</a:t>
              </a:r>
            </a:p>
          </p:txBody>
        </p:sp>
      </p:grpSp>
      <p:pic>
        <p:nvPicPr>
          <p:cNvPr id="23" name="그림 22"/>
          <p:cNvPicPr/>
          <p:nvPr/>
        </p:nvPicPr>
        <p:blipFill>
          <a:blip r:embed="rId6"/>
          <a:stretch>
            <a:fillRect/>
          </a:stretch>
        </p:blipFill>
        <p:spPr>
          <a:xfrm>
            <a:off x="6170850" y="2289463"/>
            <a:ext cx="5220586" cy="361438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8329738" y="5991163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구현화면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2770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dirty="0" err="1" smtClean="0"/>
              <a:t>프로토타이핑별</a:t>
            </a:r>
            <a:r>
              <a:rPr lang="ko-KR" altLang="en-US" dirty="0" smtClean="0"/>
              <a:t> 구성요소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직사각형 6"/>
          <p:cNvSpPr/>
          <p:nvPr/>
        </p:nvSpPr>
        <p:spPr>
          <a:xfrm>
            <a:off x="1486009" y="1999734"/>
            <a:ext cx="9829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대기실</a:t>
            </a:r>
            <a:r>
              <a:rPr lang="en-US" altLang="ko-KR" sz="1400" dirty="0" smtClean="0"/>
              <a:t>UI</a:t>
            </a:r>
            <a:endParaRPr lang="ko-KR" altLang="en-US" sz="1400" dirty="0"/>
          </a:p>
        </p:txBody>
      </p:sp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FCC907F3-A5B9-40F7-939A-6A8236AD0050}"/>
              </a:ext>
            </a:extLst>
          </p:cNvPr>
          <p:cNvGrpSpPr/>
          <p:nvPr/>
        </p:nvGrpSpPr>
        <p:grpSpPr>
          <a:xfrm>
            <a:off x="1785600" y="2408400"/>
            <a:ext cx="4280310" cy="3848400"/>
            <a:chOff x="1256687" y="1669462"/>
            <a:chExt cx="5747795" cy="4307592"/>
          </a:xfrm>
        </p:grpSpPr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112DA6F2-EC8A-4C44-BF92-58530E9225CB}"/>
                </a:ext>
              </a:extLst>
            </p:cNvPr>
            <p:cNvSpPr/>
            <p:nvPr/>
          </p:nvSpPr>
          <p:spPr>
            <a:xfrm>
              <a:off x="1260830" y="1669462"/>
              <a:ext cx="2165318" cy="81794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로고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1B742D74-72F7-4E3E-BBCA-B2DE4D2F3E5D}"/>
                </a:ext>
              </a:extLst>
            </p:cNvPr>
            <p:cNvSpPr/>
            <p:nvPr/>
          </p:nvSpPr>
          <p:spPr>
            <a:xfrm>
              <a:off x="3426147" y="3273866"/>
              <a:ext cx="2165318" cy="78646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ROOM</a:t>
              </a:r>
              <a:r>
                <a:rPr lang="ko-KR" altLang="en-US" dirty="0"/>
                <a:t> </a:t>
              </a:r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D82D672E-650F-49E7-B461-92B53C71E770}"/>
                </a:ext>
              </a:extLst>
            </p:cNvPr>
            <p:cNvSpPr/>
            <p:nvPr/>
          </p:nvSpPr>
          <p:spPr>
            <a:xfrm>
              <a:off x="3426148" y="1669462"/>
              <a:ext cx="2165318" cy="81794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6C7F26D2-D5D0-4CB0-AD85-EF5EFE2C46AD}"/>
                </a:ext>
              </a:extLst>
            </p:cNvPr>
            <p:cNvSpPr/>
            <p:nvPr/>
          </p:nvSpPr>
          <p:spPr>
            <a:xfrm>
              <a:off x="1256687" y="2489832"/>
              <a:ext cx="2173601" cy="78646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ROOM</a:t>
              </a:r>
              <a:r>
                <a:rPr lang="ko-KR" altLang="en-US" dirty="0"/>
                <a:t> </a:t>
              </a:r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9BA40EFE-CEEB-47A7-BFC9-FF4F3458035B}"/>
                </a:ext>
              </a:extLst>
            </p:cNvPr>
            <p:cNvSpPr/>
            <p:nvPr/>
          </p:nvSpPr>
          <p:spPr>
            <a:xfrm>
              <a:off x="3426147" y="2489834"/>
              <a:ext cx="2165318" cy="78646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ROOM</a:t>
              </a:r>
              <a:r>
                <a:rPr lang="ko-KR" altLang="en-US" dirty="0"/>
                <a:t> 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D3DB935F-1023-498D-B379-747569ABB064}"/>
                </a:ext>
              </a:extLst>
            </p:cNvPr>
            <p:cNvSpPr/>
            <p:nvPr/>
          </p:nvSpPr>
          <p:spPr>
            <a:xfrm>
              <a:off x="1260830" y="3276294"/>
              <a:ext cx="2165318" cy="78646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ROOM</a:t>
              </a:r>
              <a:r>
                <a:rPr lang="ko-KR" altLang="en-US" dirty="0"/>
                <a:t> </a:t>
              </a:r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F6C0F813-E869-4628-83FF-A6D63D0B8447}"/>
                </a:ext>
              </a:extLst>
            </p:cNvPr>
            <p:cNvSpPr/>
            <p:nvPr/>
          </p:nvSpPr>
          <p:spPr>
            <a:xfrm>
              <a:off x="1260829" y="4060327"/>
              <a:ext cx="2165318" cy="78646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ROOM</a:t>
              </a:r>
              <a:r>
                <a:rPr lang="ko-KR" altLang="en-US" dirty="0"/>
                <a:t> </a:t>
              </a:r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FA88A269-8348-40C5-9169-83F6F7A4327E}"/>
                </a:ext>
              </a:extLst>
            </p:cNvPr>
            <p:cNvSpPr/>
            <p:nvPr/>
          </p:nvSpPr>
          <p:spPr>
            <a:xfrm>
              <a:off x="3426146" y="4060327"/>
              <a:ext cx="2165318" cy="78646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ROOM</a:t>
              </a:r>
              <a:r>
                <a:rPr lang="ko-KR" altLang="en-US" dirty="0"/>
                <a:t> </a:t>
              </a:r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B7DD6809-579E-4329-8587-DED64BB7228F}"/>
                </a:ext>
              </a:extLst>
            </p:cNvPr>
            <p:cNvSpPr/>
            <p:nvPr/>
          </p:nvSpPr>
          <p:spPr>
            <a:xfrm>
              <a:off x="1260828" y="4844359"/>
              <a:ext cx="4330637" cy="78646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채팅창</a:t>
              </a:r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F55C22E7-67CA-48DA-9511-EAF37A0E2D40}"/>
                </a:ext>
              </a:extLst>
            </p:cNvPr>
            <p:cNvSpPr/>
            <p:nvPr/>
          </p:nvSpPr>
          <p:spPr>
            <a:xfrm>
              <a:off x="1260828" y="5633249"/>
              <a:ext cx="4330637" cy="3438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채팅 치는 부분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7F7E8B17-925C-47A1-AEFE-52F31EDDE427}"/>
                </a:ext>
              </a:extLst>
            </p:cNvPr>
            <p:cNvSpPr/>
            <p:nvPr/>
          </p:nvSpPr>
          <p:spPr>
            <a:xfrm>
              <a:off x="5591263" y="1669462"/>
              <a:ext cx="706610" cy="81551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CREATE</a:t>
              </a:r>
              <a:endParaRPr lang="ko-KR" altLang="en-US" sz="900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6A47CF55-F3E8-42A3-93F1-E1AA0C38AC6F}"/>
                </a:ext>
              </a:extLst>
            </p:cNvPr>
            <p:cNvSpPr/>
            <p:nvPr/>
          </p:nvSpPr>
          <p:spPr>
            <a:xfrm>
              <a:off x="6297872" y="1669462"/>
              <a:ext cx="706610" cy="81794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START</a:t>
              </a:r>
              <a:endParaRPr lang="ko-KR" altLang="en-US" sz="900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DE5E8448-1C52-4104-A862-17E5C7B163AA}"/>
                </a:ext>
              </a:extLst>
            </p:cNvPr>
            <p:cNvSpPr/>
            <p:nvPr/>
          </p:nvSpPr>
          <p:spPr>
            <a:xfrm>
              <a:off x="5595607" y="2486190"/>
              <a:ext cx="1408671" cy="31446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접속자</a:t>
              </a:r>
              <a:r>
                <a:rPr lang="ko-KR" altLang="en-US" dirty="0"/>
                <a:t> 명단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5A37206A-F703-4F7F-9AE6-FE204AF7AF1F}"/>
                </a:ext>
              </a:extLst>
            </p:cNvPr>
            <p:cNvSpPr/>
            <p:nvPr/>
          </p:nvSpPr>
          <p:spPr>
            <a:xfrm>
              <a:off x="5591263" y="5635679"/>
              <a:ext cx="1408671" cy="3389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Exit</a:t>
              </a:r>
              <a:endParaRPr lang="ko-KR" altLang="en-US" dirty="0"/>
            </a:p>
          </p:txBody>
        </p:sp>
      </p:grpSp>
      <p:pic>
        <p:nvPicPr>
          <p:cNvPr id="36" name="그림 35"/>
          <p:cNvPicPr/>
          <p:nvPr/>
        </p:nvPicPr>
        <p:blipFill>
          <a:blip r:embed="rId6"/>
          <a:stretch>
            <a:fillRect/>
          </a:stretch>
        </p:blipFill>
        <p:spPr>
          <a:xfrm>
            <a:off x="6170400" y="2289600"/>
            <a:ext cx="5498011" cy="3614400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8329738" y="5991163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구현화면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2770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dirty="0" err="1" smtClean="0"/>
              <a:t>프로토타이핑별</a:t>
            </a:r>
            <a:r>
              <a:rPr lang="ko-KR" altLang="en-US" dirty="0" smtClean="0"/>
              <a:t> 구성요소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직사각형 6"/>
          <p:cNvSpPr/>
          <p:nvPr/>
        </p:nvSpPr>
        <p:spPr>
          <a:xfrm>
            <a:off x="1486009" y="1999734"/>
            <a:ext cx="9829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게임방</a:t>
            </a:r>
            <a:r>
              <a:rPr lang="en-US" altLang="ko-KR" sz="1400" dirty="0" smtClean="0"/>
              <a:t>UI</a:t>
            </a:r>
            <a:endParaRPr lang="ko-KR" altLang="en-US" sz="1400" dirty="0"/>
          </a:p>
        </p:txBody>
      </p:sp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B56E7513-CAE3-4799-A012-937A27A44131}"/>
              </a:ext>
            </a:extLst>
          </p:cNvPr>
          <p:cNvGrpSpPr/>
          <p:nvPr/>
        </p:nvGrpSpPr>
        <p:grpSpPr>
          <a:xfrm>
            <a:off x="1234068" y="2408400"/>
            <a:ext cx="4718756" cy="3848400"/>
            <a:chOff x="1377244" y="1806222"/>
            <a:chExt cx="4497225" cy="3439992"/>
          </a:xfrm>
        </p:grpSpPr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893A4E35-0A2A-4FD1-BCB5-492972A4B0A2}"/>
                </a:ext>
              </a:extLst>
            </p:cNvPr>
            <p:cNvSpPr/>
            <p:nvPr/>
          </p:nvSpPr>
          <p:spPr>
            <a:xfrm>
              <a:off x="1377244" y="1806222"/>
              <a:ext cx="4497224" cy="39511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OXOX </a:t>
              </a:r>
              <a:r>
                <a:rPr lang="ko-KR" altLang="en-US" dirty="0"/>
                <a:t>로고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9CBD39A7-C1CA-432C-97F3-3FBFA6C9901C}"/>
                </a:ext>
              </a:extLst>
            </p:cNvPr>
            <p:cNvSpPr/>
            <p:nvPr/>
          </p:nvSpPr>
          <p:spPr>
            <a:xfrm>
              <a:off x="1377244" y="2201333"/>
              <a:ext cx="3093156" cy="6447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문제 </a:t>
              </a:r>
              <a:r>
                <a:rPr lang="ko-KR" altLang="en-US" dirty="0" err="1"/>
                <a:t>출력창</a:t>
              </a:r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CC9F3906-5150-41E7-9A46-B64D282E97E0}"/>
                </a:ext>
              </a:extLst>
            </p:cNvPr>
            <p:cNvSpPr/>
            <p:nvPr/>
          </p:nvSpPr>
          <p:spPr>
            <a:xfrm>
              <a:off x="1377244" y="2846065"/>
              <a:ext cx="1388534" cy="169206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800" dirty="0"/>
                <a:t>O</a:t>
              </a:r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87A38B0A-A021-4E3C-A17A-781EF972B3E0}"/>
                </a:ext>
              </a:extLst>
            </p:cNvPr>
            <p:cNvSpPr/>
            <p:nvPr/>
          </p:nvSpPr>
          <p:spPr>
            <a:xfrm>
              <a:off x="2765778" y="2846065"/>
              <a:ext cx="948266" cy="169206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캐릭터대기창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E139BC74-0B38-4A1D-9473-D251622D5760}"/>
                </a:ext>
              </a:extLst>
            </p:cNvPr>
            <p:cNvSpPr/>
            <p:nvPr/>
          </p:nvSpPr>
          <p:spPr>
            <a:xfrm>
              <a:off x="3714043" y="2846065"/>
              <a:ext cx="1383951" cy="169206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800" dirty="0"/>
                <a:t>X</a:t>
              </a:r>
              <a:endParaRPr lang="ko-KR" altLang="en-US" sz="8800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697FD458-868C-4A43-9D8F-D27196C47AEE}"/>
                </a:ext>
              </a:extLst>
            </p:cNvPr>
            <p:cNvSpPr/>
            <p:nvPr/>
          </p:nvSpPr>
          <p:spPr>
            <a:xfrm>
              <a:off x="5097994" y="2198062"/>
              <a:ext cx="776474" cy="143483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/>
                <a:t>접속자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목록창</a:t>
              </a:r>
              <a:endParaRPr lang="ko-KR" altLang="en-US" sz="1400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A7842C57-FBE4-42C4-A37E-0C16B7C1B0C8}"/>
                </a:ext>
              </a:extLst>
            </p:cNvPr>
            <p:cNvSpPr/>
            <p:nvPr/>
          </p:nvSpPr>
          <p:spPr>
            <a:xfrm>
              <a:off x="5097994" y="3632899"/>
              <a:ext cx="776474" cy="90523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이미지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CEFEAB52-FAE7-4A0C-81E6-200F20E4051A}"/>
                </a:ext>
              </a:extLst>
            </p:cNvPr>
            <p:cNvSpPr/>
            <p:nvPr/>
          </p:nvSpPr>
          <p:spPr>
            <a:xfrm>
              <a:off x="5097992" y="4538133"/>
              <a:ext cx="776476" cy="5092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6E54E954-30FE-4654-AEDB-277FDE78A1A8}"/>
                </a:ext>
              </a:extLst>
            </p:cNvPr>
            <p:cNvSpPr/>
            <p:nvPr/>
          </p:nvSpPr>
          <p:spPr>
            <a:xfrm>
              <a:off x="5097993" y="5034845"/>
              <a:ext cx="776476" cy="21136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/>
                <a:t>Eixt</a:t>
              </a:r>
              <a:endParaRPr lang="ko-KR" altLang="en-US" sz="1600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0E38C9ED-986C-4AAC-AAA0-B96218E4FE7C}"/>
                </a:ext>
              </a:extLst>
            </p:cNvPr>
            <p:cNvSpPr/>
            <p:nvPr/>
          </p:nvSpPr>
          <p:spPr>
            <a:xfrm>
              <a:off x="1377245" y="4538133"/>
              <a:ext cx="3720750" cy="49671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/>
                <a:t>채팅창</a:t>
              </a:r>
              <a:endParaRPr lang="ko-KR" altLang="en-US" sz="1600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045DDD3E-F8BD-464F-A2C6-6A4F34CEA812}"/>
                </a:ext>
              </a:extLst>
            </p:cNvPr>
            <p:cNvSpPr/>
            <p:nvPr/>
          </p:nvSpPr>
          <p:spPr>
            <a:xfrm>
              <a:off x="1377244" y="5034843"/>
              <a:ext cx="3720750" cy="21137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/>
                <a:t>채팅치는곳</a:t>
              </a:r>
              <a:endParaRPr lang="ko-KR" altLang="en-US" sz="1100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="" xmlns:a16="http://schemas.microsoft.com/office/drawing/2014/main" id="{5BD8D5F3-402E-4797-855B-5CD01E1C97A6}"/>
                </a:ext>
              </a:extLst>
            </p:cNvPr>
            <p:cNvSpPr/>
            <p:nvPr/>
          </p:nvSpPr>
          <p:spPr>
            <a:xfrm>
              <a:off x="4470399" y="2199698"/>
              <a:ext cx="627593" cy="64473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/>
                <a:t>키설명</a:t>
              </a:r>
              <a:endParaRPr lang="ko-KR" altLang="en-US" sz="1100" dirty="0"/>
            </a:p>
          </p:txBody>
        </p:sp>
      </p:grpSp>
      <p:pic>
        <p:nvPicPr>
          <p:cNvPr id="47" name="그림 46"/>
          <p:cNvPicPr/>
          <p:nvPr/>
        </p:nvPicPr>
        <p:blipFill>
          <a:blip r:embed="rId6"/>
          <a:stretch>
            <a:fillRect/>
          </a:stretch>
        </p:blipFill>
        <p:spPr>
          <a:xfrm>
            <a:off x="6344572" y="2376686"/>
            <a:ext cx="5305646" cy="3614400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8545990" y="5991163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구현화면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다이어그램 37">
            <a:extLst>
              <a:ext uri="{FF2B5EF4-FFF2-40B4-BE49-F238E27FC236}">
                <a16:creationId xmlns="" xmlns:a16="http://schemas.microsoft.com/office/drawing/2014/main" id="{14E529A5-8107-4906-B5B5-F29E3A841454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2952785579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3" name="타원 72">
            <a:extLst>
              <a:ext uri="{FF2B5EF4-FFF2-40B4-BE49-F238E27FC236}">
                <a16:creationId xmlns="" xmlns:a16="http://schemas.microsoft.com/office/drawing/2014/main" id="{19E0E207-A457-4AA6-9AA1-CAD13D62A354}"/>
              </a:ext>
            </a:extLst>
          </p:cNvPr>
          <p:cNvSpPr/>
          <p:nvPr/>
        </p:nvSpPr>
        <p:spPr>
          <a:xfrm>
            <a:off x="8646656" y="6018230"/>
            <a:ext cx="3034068" cy="197632"/>
          </a:xfrm>
          <a:prstGeom prst="ellipse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Picture 2" descr="http://m.jobnjoy.com/files/editor/1455847733073_1.png">
            <a:extLst>
              <a:ext uri="{FF2B5EF4-FFF2-40B4-BE49-F238E27FC236}">
                <a16:creationId xmlns="" xmlns:a16="http://schemas.microsoft.com/office/drawing/2014/main" id="{4714CEA9-F602-408C-B006-617D0B2A2F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DDC2F"/>
              </a:clrFrom>
              <a:clrTo>
                <a:srgbClr val="FDDC2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132" t="22265" r="8079" b="17666"/>
          <a:stretch/>
        </p:blipFill>
        <p:spPr bwMode="auto">
          <a:xfrm>
            <a:off x="8646656" y="4775862"/>
            <a:ext cx="3034068" cy="13982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자유형: 도형 47">
            <a:extLst>
              <a:ext uri="{FF2B5EF4-FFF2-40B4-BE49-F238E27FC236}">
                <a16:creationId xmlns="" xmlns:a16="http://schemas.microsoft.com/office/drawing/2014/main" id="{5DCD1E3E-EBD8-45E1-9FEC-F1D629C953CB}"/>
              </a:ext>
            </a:extLst>
          </p:cNvPr>
          <p:cNvSpPr/>
          <p:nvPr/>
        </p:nvSpPr>
        <p:spPr>
          <a:xfrm>
            <a:off x="2613529" y="4117426"/>
            <a:ext cx="2480400" cy="720000"/>
          </a:xfrm>
          <a:custGeom>
            <a:avLst/>
            <a:gdLst>
              <a:gd name="connsiteX0" fmla="*/ 0 w 2481505"/>
              <a:gd name="connsiteY0" fmla="*/ 0 h 806400"/>
              <a:gd name="connsiteX1" fmla="*/ 2481505 w 2481505"/>
              <a:gd name="connsiteY1" fmla="*/ 0 h 806400"/>
              <a:gd name="connsiteX2" fmla="*/ 2481505 w 2481505"/>
              <a:gd name="connsiteY2" fmla="*/ 806400 h 806400"/>
              <a:gd name="connsiteX3" fmla="*/ 0 w 2481505"/>
              <a:gd name="connsiteY3" fmla="*/ 806400 h 806400"/>
              <a:gd name="connsiteX4" fmla="*/ 0 w 2481505"/>
              <a:gd name="connsiteY4" fmla="*/ 0 h 8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1505" h="806400">
                <a:moveTo>
                  <a:pt x="0" y="0"/>
                </a:moveTo>
                <a:lnTo>
                  <a:pt x="2481505" y="0"/>
                </a:lnTo>
                <a:lnTo>
                  <a:pt x="2481505" y="806400"/>
                </a:lnTo>
                <a:lnTo>
                  <a:pt x="0" y="8064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36" tIns="113792" rIns="199136" bIns="113792" numCol="1" spcCol="1270" anchor="ctr" anchorCtr="0">
            <a:noAutofit/>
          </a:bodyPr>
          <a:lstStyle/>
          <a:p>
            <a:pPr marL="0" lvl="0" indent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800" kern="1200" dirty="0" err="1"/>
              <a:t>홍인화</a:t>
            </a:r>
            <a:endParaRPr lang="ko-KR" altLang="en-US" sz="2800" kern="1200" dirty="0"/>
          </a:p>
        </p:txBody>
      </p:sp>
      <p:sp>
        <p:nvSpPr>
          <p:cNvPr id="49" name="자유형: 도형 48">
            <a:extLst>
              <a:ext uri="{FF2B5EF4-FFF2-40B4-BE49-F238E27FC236}">
                <a16:creationId xmlns="" xmlns:a16="http://schemas.microsoft.com/office/drawing/2014/main" id="{7699A617-60BF-44FE-8760-6B31E49BE102}"/>
              </a:ext>
            </a:extLst>
          </p:cNvPr>
          <p:cNvSpPr/>
          <p:nvPr/>
        </p:nvSpPr>
        <p:spPr>
          <a:xfrm>
            <a:off x="2615298" y="4849308"/>
            <a:ext cx="2480400" cy="1440000"/>
          </a:xfrm>
          <a:custGeom>
            <a:avLst/>
            <a:gdLst>
              <a:gd name="connsiteX0" fmla="*/ 0 w 2481505"/>
              <a:gd name="connsiteY0" fmla="*/ 0 h 1614060"/>
              <a:gd name="connsiteX1" fmla="*/ 2481505 w 2481505"/>
              <a:gd name="connsiteY1" fmla="*/ 0 h 1614060"/>
              <a:gd name="connsiteX2" fmla="*/ 2481505 w 2481505"/>
              <a:gd name="connsiteY2" fmla="*/ 1614060 h 1614060"/>
              <a:gd name="connsiteX3" fmla="*/ 0 w 2481505"/>
              <a:gd name="connsiteY3" fmla="*/ 1614060 h 1614060"/>
              <a:gd name="connsiteX4" fmla="*/ 0 w 2481505"/>
              <a:gd name="connsiteY4" fmla="*/ 0 h 1614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1505" h="1614060">
                <a:moveTo>
                  <a:pt x="0" y="0"/>
                </a:moveTo>
                <a:lnTo>
                  <a:pt x="2481505" y="0"/>
                </a:lnTo>
                <a:lnTo>
                  <a:pt x="2481505" y="1614060"/>
                </a:lnTo>
                <a:lnTo>
                  <a:pt x="0" y="161406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149352" tIns="149352" rIns="199136" bIns="224028" numCol="1" spcCol="1270" anchor="t" anchorCtr="0">
            <a:noAutofit/>
          </a:bodyPr>
          <a:lstStyle/>
          <a:p>
            <a:pPr marL="285750" lvl="1" indent="-285750" algn="l" defTabSz="12446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ko-KR" altLang="en-US" sz="2800" kern="1200" dirty="0"/>
          </a:p>
        </p:txBody>
      </p:sp>
      <p:sp>
        <p:nvSpPr>
          <p:cNvPr id="50" name="자유형: 도형 49">
            <a:extLst>
              <a:ext uri="{FF2B5EF4-FFF2-40B4-BE49-F238E27FC236}">
                <a16:creationId xmlns="" xmlns:a16="http://schemas.microsoft.com/office/drawing/2014/main" id="{F4BAF801-1330-430A-B451-AB059E82BB3A}"/>
              </a:ext>
            </a:extLst>
          </p:cNvPr>
          <p:cNvSpPr/>
          <p:nvPr/>
        </p:nvSpPr>
        <p:spPr>
          <a:xfrm>
            <a:off x="5565776" y="4117426"/>
            <a:ext cx="2480400" cy="720000"/>
          </a:xfrm>
          <a:custGeom>
            <a:avLst/>
            <a:gdLst>
              <a:gd name="connsiteX0" fmla="*/ 0 w 2481505"/>
              <a:gd name="connsiteY0" fmla="*/ 0 h 806400"/>
              <a:gd name="connsiteX1" fmla="*/ 2481505 w 2481505"/>
              <a:gd name="connsiteY1" fmla="*/ 0 h 806400"/>
              <a:gd name="connsiteX2" fmla="*/ 2481505 w 2481505"/>
              <a:gd name="connsiteY2" fmla="*/ 806400 h 806400"/>
              <a:gd name="connsiteX3" fmla="*/ 0 w 2481505"/>
              <a:gd name="connsiteY3" fmla="*/ 806400 h 806400"/>
              <a:gd name="connsiteX4" fmla="*/ 0 w 2481505"/>
              <a:gd name="connsiteY4" fmla="*/ 0 h 8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1505" h="806400">
                <a:moveTo>
                  <a:pt x="0" y="0"/>
                </a:moveTo>
                <a:lnTo>
                  <a:pt x="2481505" y="0"/>
                </a:lnTo>
                <a:lnTo>
                  <a:pt x="2481505" y="806400"/>
                </a:lnTo>
                <a:lnTo>
                  <a:pt x="0" y="8064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36" tIns="113792" rIns="199136" bIns="113792" numCol="1" spcCol="1270" anchor="ctr" anchorCtr="0">
            <a:noAutofit/>
          </a:bodyPr>
          <a:lstStyle/>
          <a:p>
            <a:pPr marL="0" lvl="0" indent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800" kern="1200" dirty="0"/>
              <a:t>박혜민</a:t>
            </a:r>
          </a:p>
        </p:txBody>
      </p:sp>
      <p:sp>
        <p:nvSpPr>
          <p:cNvPr id="51" name="자유형: 도형 50">
            <a:extLst>
              <a:ext uri="{FF2B5EF4-FFF2-40B4-BE49-F238E27FC236}">
                <a16:creationId xmlns="" xmlns:a16="http://schemas.microsoft.com/office/drawing/2014/main" id="{F5073315-3187-461B-9E13-AF7F868D7011}"/>
              </a:ext>
            </a:extLst>
          </p:cNvPr>
          <p:cNvSpPr/>
          <p:nvPr/>
        </p:nvSpPr>
        <p:spPr>
          <a:xfrm>
            <a:off x="5565776" y="4847867"/>
            <a:ext cx="2480400" cy="1440000"/>
          </a:xfrm>
          <a:custGeom>
            <a:avLst/>
            <a:gdLst>
              <a:gd name="connsiteX0" fmla="*/ 0 w 2481505"/>
              <a:gd name="connsiteY0" fmla="*/ 0 h 1614060"/>
              <a:gd name="connsiteX1" fmla="*/ 2481505 w 2481505"/>
              <a:gd name="connsiteY1" fmla="*/ 0 h 1614060"/>
              <a:gd name="connsiteX2" fmla="*/ 2481505 w 2481505"/>
              <a:gd name="connsiteY2" fmla="*/ 1614060 h 1614060"/>
              <a:gd name="connsiteX3" fmla="*/ 0 w 2481505"/>
              <a:gd name="connsiteY3" fmla="*/ 1614060 h 1614060"/>
              <a:gd name="connsiteX4" fmla="*/ 0 w 2481505"/>
              <a:gd name="connsiteY4" fmla="*/ 0 h 1614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1505" h="1614060">
                <a:moveTo>
                  <a:pt x="0" y="0"/>
                </a:moveTo>
                <a:lnTo>
                  <a:pt x="2481505" y="0"/>
                </a:lnTo>
                <a:lnTo>
                  <a:pt x="2481505" y="1614060"/>
                </a:lnTo>
                <a:lnTo>
                  <a:pt x="0" y="161406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149352" tIns="149352" rIns="199136" bIns="224028" numCol="1" spcCol="1270" anchor="t" anchorCtr="0">
            <a:noAutofit/>
          </a:bodyPr>
          <a:lstStyle/>
          <a:p>
            <a:pPr marL="0" lvl="1" algn="l" defTabSz="12446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ko-KR" altLang="en-US" sz="2800" kern="1200" dirty="0"/>
          </a:p>
        </p:txBody>
      </p:sp>
      <p:sp>
        <p:nvSpPr>
          <p:cNvPr id="56" name="자유형: 도형 55">
            <a:extLst>
              <a:ext uri="{FF2B5EF4-FFF2-40B4-BE49-F238E27FC236}">
                <a16:creationId xmlns="" xmlns:a16="http://schemas.microsoft.com/office/drawing/2014/main" id="{DFC8CFFF-CC2F-4CF3-BE57-9D4730F2E725}"/>
              </a:ext>
            </a:extLst>
          </p:cNvPr>
          <p:cNvSpPr/>
          <p:nvPr/>
        </p:nvSpPr>
        <p:spPr>
          <a:xfrm>
            <a:off x="1405580" y="1687400"/>
            <a:ext cx="2512747" cy="720000"/>
          </a:xfrm>
          <a:custGeom>
            <a:avLst/>
            <a:gdLst>
              <a:gd name="connsiteX0" fmla="*/ 0 w 2512747"/>
              <a:gd name="connsiteY0" fmla="*/ 0 h 720000"/>
              <a:gd name="connsiteX1" fmla="*/ 2512747 w 2512747"/>
              <a:gd name="connsiteY1" fmla="*/ 0 h 720000"/>
              <a:gd name="connsiteX2" fmla="*/ 2512747 w 2512747"/>
              <a:gd name="connsiteY2" fmla="*/ 720000 h 720000"/>
              <a:gd name="connsiteX3" fmla="*/ 0 w 2512747"/>
              <a:gd name="connsiteY3" fmla="*/ 720000 h 720000"/>
              <a:gd name="connsiteX4" fmla="*/ 0 w 2512747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2747" h="720000">
                <a:moveTo>
                  <a:pt x="0" y="0"/>
                </a:moveTo>
                <a:lnTo>
                  <a:pt x="2512747" y="0"/>
                </a:lnTo>
                <a:lnTo>
                  <a:pt x="2512747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0" tIns="101600" rIns="177800" bIns="101600" numCol="1" spcCol="1270" anchor="ctr" anchorCtr="0">
            <a:noAutofit/>
          </a:bodyPr>
          <a:lstStyle/>
          <a:p>
            <a:pPr marL="0" lvl="0" indent="0" algn="ctr" defTabSz="1111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500" kern="1200" dirty="0"/>
              <a:t>정용민</a:t>
            </a:r>
          </a:p>
        </p:txBody>
      </p:sp>
      <p:sp>
        <p:nvSpPr>
          <p:cNvPr id="57" name="자유형: 도형 56">
            <a:extLst>
              <a:ext uri="{FF2B5EF4-FFF2-40B4-BE49-F238E27FC236}">
                <a16:creationId xmlns="" xmlns:a16="http://schemas.microsoft.com/office/drawing/2014/main" id="{AB08A9FD-59AA-4CF4-A69B-6A5E24FA360D}"/>
              </a:ext>
            </a:extLst>
          </p:cNvPr>
          <p:cNvSpPr/>
          <p:nvPr/>
        </p:nvSpPr>
        <p:spPr>
          <a:xfrm>
            <a:off x="1405580" y="2407400"/>
            <a:ext cx="2512747" cy="1441125"/>
          </a:xfrm>
          <a:custGeom>
            <a:avLst/>
            <a:gdLst>
              <a:gd name="connsiteX0" fmla="*/ 0 w 2512747"/>
              <a:gd name="connsiteY0" fmla="*/ 0 h 1441125"/>
              <a:gd name="connsiteX1" fmla="*/ 2512747 w 2512747"/>
              <a:gd name="connsiteY1" fmla="*/ 0 h 1441125"/>
              <a:gd name="connsiteX2" fmla="*/ 2512747 w 2512747"/>
              <a:gd name="connsiteY2" fmla="*/ 1441125 h 1441125"/>
              <a:gd name="connsiteX3" fmla="*/ 0 w 2512747"/>
              <a:gd name="connsiteY3" fmla="*/ 1441125 h 1441125"/>
              <a:gd name="connsiteX4" fmla="*/ 0 w 2512747"/>
              <a:gd name="connsiteY4" fmla="*/ 0 h 144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2747" h="1441125">
                <a:moveTo>
                  <a:pt x="0" y="0"/>
                </a:moveTo>
                <a:lnTo>
                  <a:pt x="2512747" y="0"/>
                </a:lnTo>
                <a:lnTo>
                  <a:pt x="2512747" y="1441125"/>
                </a:lnTo>
                <a:lnTo>
                  <a:pt x="0" y="144112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133350" tIns="133350" rIns="177800" bIns="200025" numCol="1" spcCol="1270" anchor="t" anchorCtr="0">
            <a:noAutofit/>
          </a:bodyPr>
          <a:lstStyle/>
          <a:p>
            <a:pPr marL="0" lvl="1" algn="l" defTabSz="111125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ko-KR" altLang="en-US" sz="2500" kern="1200" dirty="0"/>
          </a:p>
        </p:txBody>
      </p:sp>
      <p:sp>
        <p:nvSpPr>
          <p:cNvPr id="58" name="자유형: 도형 57">
            <a:extLst>
              <a:ext uri="{FF2B5EF4-FFF2-40B4-BE49-F238E27FC236}">
                <a16:creationId xmlns="" xmlns:a16="http://schemas.microsoft.com/office/drawing/2014/main" id="{6936F7D9-3007-4D87-9E6D-B00694B1A107}"/>
              </a:ext>
            </a:extLst>
          </p:cNvPr>
          <p:cNvSpPr/>
          <p:nvPr/>
        </p:nvSpPr>
        <p:spPr>
          <a:xfrm>
            <a:off x="4270112" y="1687400"/>
            <a:ext cx="2512747" cy="720000"/>
          </a:xfrm>
          <a:custGeom>
            <a:avLst/>
            <a:gdLst>
              <a:gd name="connsiteX0" fmla="*/ 0 w 2512747"/>
              <a:gd name="connsiteY0" fmla="*/ 0 h 720000"/>
              <a:gd name="connsiteX1" fmla="*/ 2512747 w 2512747"/>
              <a:gd name="connsiteY1" fmla="*/ 0 h 720000"/>
              <a:gd name="connsiteX2" fmla="*/ 2512747 w 2512747"/>
              <a:gd name="connsiteY2" fmla="*/ 720000 h 720000"/>
              <a:gd name="connsiteX3" fmla="*/ 0 w 2512747"/>
              <a:gd name="connsiteY3" fmla="*/ 720000 h 720000"/>
              <a:gd name="connsiteX4" fmla="*/ 0 w 2512747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2747" h="720000">
                <a:moveTo>
                  <a:pt x="0" y="0"/>
                </a:moveTo>
                <a:lnTo>
                  <a:pt x="2512747" y="0"/>
                </a:lnTo>
                <a:lnTo>
                  <a:pt x="2512747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0" tIns="101600" rIns="177800" bIns="101600" numCol="1" spcCol="1270" anchor="ctr" anchorCtr="0">
            <a:noAutofit/>
          </a:bodyPr>
          <a:lstStyle/>
          <a:p>
            <a:pPr marL="0" lvl="0" indent="0" algn="ctr" defTabSz="1111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500" kern="1200" dirty="0" err="1"/>
              <a:t>황유성</a:t>
            </a:r>
            <a:endParaRPr lang="ko-KR" altLang="en-US" sz="2500" kern="1200" dirty="0"/>
          </a:p>
        </p:txBody>
      </p:sp>
      <p:sp>
        <p:nvSpPr>
          <p:cNvPr id="59" name="자유형: 도형 58">
            <a:extLst>
              <a:ext uri="{FF2B5EF4-FFF2-40B4-BE49-F238E27FC236}">
                <a16:creationId xmlns="" xmlns:a16="http://schemas.microsoft.com/office/drawing/2014/main" id="{97ED7905-EB8D-4AF3-AF02-231BBFB1FD20}"/>
              </a:ext>
            </a:extLst>
          </p:cNvPr>
          <p:cNvSpPr/>
          <p:nvPr/>
        </p:nvSpPr>
        <p:spPr>
          <a:xfrm>
            <a:off x="4270112" y="2407400"/>
            <a:ext cx="2512747" cy="1441125"/>
          </a:xfrm>
          <a:custGeom>
            <a:avLst/>
            <a:gdLst>
              <a:gd name="connsiteX0" fmla="*/ 0 w 2512747"/>
              <a:gd name="connsiteY0" fmla="*/ 0 h 1441125"/>
              <a:gd name="connsiteX1" fmla="*/ 2512747 w 2512747"/>
              <a:gd name="connsiteY1" fmla="*/ 0 h 1441125"/>
              <a:gd name="connsiteX2" fmla="*/ 2512747 w 2512747"/>
              <a:gd name="connsiteY2" fmla="*/ 1441125 h 1441125"/>
              <a:gd name="connsiteX3" fmla="*/ 0 w 2512747"/>
              <a:gd name="connsiteY3" fmla="*/ 1441125 h 1441125"/>
              <a:gd name="connsiteX4" fmla="*/ 0 w 2512747"/>
              <a:gd name="connsiteY4" fmla="*/ 0 h 144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2747" h="1441125">
                <a:moveTo>
                  <a:pt x="0" y="0"/>
                </a:moveTo>
                <a:lnTo>
                  <a:pt x="2512747" y="0"/>
                </a:lnTo>
                <a:lnTo>
                  <a:pt x="2512747" y="1441125"/>
                </a:lnTo>
                <a:lnTo>
                  <a:pt x="0" y="144112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133350" tIns="133350" rIns="177800" bIns="200025" numCol="1" spcCol="1270" anchor="t" anchorCtr="0">
            <a:noAutofit/>
          </a:bodyPr>
          <a:lstStyle/>
          <a:p>
            <a:pPr marL="228600" lvl="1" indent="-228600" algn="l" defTabSz="111125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ko-KR" altLang="en-US" sz="2500" kern="1200" dirty="0"/>
          </a:p>
        </p:txBody>
      </p:sp>
      <p:sp>
        <p:nvSpPr>
          <p:cNvPr id="60" name="자유형: 도형 59">
            <a:extLst>
              <a:ext uri="{FF2B5EF4-FFF2-40B4-BE49-F238E27FC236}">
                <a16:creationId xmlns="" xmlns:a16="http://schemas.microsoft.com/office/drawing/2014/main" id="{F64AECF7-CE3E-4B9D-A5C4-73E95B441711}"/>
              </a:ext>
            </a:extLst>
          </p:cNvPr>
          <p:cNvSpPr/>
          <p:nvPr/>
        </p:nvSpPr>
        <p:spPr>
          <a:xfrm>
            <a:off x="7134644" y="1687400"/>
            <a:ext cx="2512747" cy="720000"/>
          </a:xfrm>
          <a:custGeom>
            <a:avLst/>
            <a:gdLst>
              <a:gd name="connsiteX0" fmla="*/ 0 w 2512747"/>
              <a:gd name="connsiteY0" fmla="*/ 0 h 720000"/>
              <a:gd name="connsiteX1" fmla="*/ 2512747 w 2512747"/>
              <a:gd name="connsiteY1" fmla="*/ 0 h 720000"/>
              <a:gd name="connsiteX2" fmla="*/ 2512747 w 2512747"/>
              <a:gd name="connsiteY2" fmla="*/ 720000 h 720000"/>
              <a:gd name="connsiteX3" fmla="*/ 0 w 2512747"/>
              <a:gd name="connsiteY3" fmla="*/ 720000 h 720000"/>
              <a:gd name="connsiteX4" fmla="*/ 0 w 2512747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2747" h="720000">
                <a:moveTo>
                  <a:pt x="0" y="0"/>
                </a:moveTo>
                <a:lnTo>
                  <a:pt x="2512747" y="0"/>
                </a:lnTo>
                <a:lnTo>
                  <a:pt x="2512747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00" tIns="101600" rIns="177800" bIns="101600" numCol="1" spcCol="1270" anchor="ctr" anchorCtr="0">
            <a:noAutofit/>
          </a:bodyPr>
          <a:lstStyle/>
          <a:p>
            <a:pPr marL="0" lvl="0" indent="0" algn="ctr" defTabSz="1111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500" kern="1200" dirty="0"/>
              <a:t>박지성</a:t>
            </a:r>
          </a:p>
        </p:txBody>
      </p:sp>
      <p:sp>
        <p:nvSpPr>
          <p:cNvPr id="61" name="자유형: 도형 60">
            <a:extLst>
              <a:ext uri="{FF2B5EF4-FFF2-40B4-BE49-F238E27FC236}">
                <a16:creationId xmlns="" xmlns:a16="http://schemas.microsoft.com/office/drawing/2014/main" id="{02204005-95E8-4B6C-A8D1-9243F0955D01}"/>
              </a:ext>
            </a:extLst>
          </p:cNvPr>
          <p:cNvSpPr/>
          <p:nvPr/>
        </p:nvSpPr>
        <p:spPr>
          <a:xfrm>
            <a:off x="7134644" y="2407400"/>
            <a:ext cx="2512747" cy="1441125"/>
          </a:xfrm>
          <a:custGeom>
            <a:avLst/>
            <a:gdLst>
              <a:gd name="connsiteX0" fmla="*/ 0 w 2512747"/>
              <a:gd name="connsiteY0" fmla="*/ 0 h 1441125"/>
              <a:gd name="connsiteX1" fmla="*/ 2512747 w 2512747"/>
              <a:gd name="connsiteY1" fmla="*/ 0 h 1441125"/>
              <a:gd name="connsiteX2" fmla="*/ 2512747 w 2512747"/>
              <a:gd name="connsiteY2" fmla="*/ 1441125 h 1441125"/>
              <a:gd name="connsiteX3" fmla="*/ 0 w 2512747"/>
              <a:gd name="connsiteY3" fmla="*/ 1441125 h 1441125"/>
              <a:gd name="connsiteX4" fmla="*/ 0 w 2512747"/>
              <a:gd name="connsiteY4" fmla="*/ 0 h 144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2747" h="1441125">
                <a:moveTo>
                  <a:pt x="0" y="0"/>
                </a:moveTo>
                <a:lnTo>
                  <a:pt x="2512747" y="0"/>
                </a:lnTo>
                <a:lnTo>
                  <a:pt x="2512747" y="1441125"/>
                </a:lnTo>
                <a:lnTo>
                  <a:pt x="0" y="144112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133350" tIns="133350" rIns="177800" bIns="200025" numCol="1" spcCol="1270" anchor="t" anchorCtr="0">
            <a:noAutofit/>
          </a:bodyPr>
          <a:lstStyle/>
          <a:p>
            <a:pPr marL="0" lvl="1" algn="l" defTabSz="111125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ko-KR" altLang="en-US" sz="2500" kern="1200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7533939-180F-41A7-9E6C-67B3B4243456}"/>
              </a:ext>
            </a:extLst>
          </p:cNvPr>
          <p:cNvSpPr txBox="1"/>
          <p:nvPr/>
        </p:nvSpPr>
        <p:spPr>
          <a:xfrm>
            <a:off x="5661683" y="5876988"/>
            <a:ext cx="180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ct val="80000"/>
              <a:buFont typeface="Arial" pitchFamily="34" charset="0"/>
              <a:buChar char="•"/>
            </a:pPr>
            <a:r>
              <a:rPr lang="en-US" altLang="ko-KR" b="1" dirty="0" smtClean="0"/>
              <a:t> UI </a:t>
            </a:r>
            <a:r>
              <a:rPr lang="ko-KR" altLang="en-US" b="1" dirty="0" smtClean="0"/>
              <a:t>제작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49BD99A-7434-441B-B4A1-0D975DEFC699}"/>
              </a:ext>
            </a:extLst>
          </p:cNvPr>
          <p:cNvSpPr txBox="1"/>
          <p:nvPr/>
        </p:nvSpPr>
        <p:spPr>
          <a:xfrm>
            <a:off x="4487334" y="2453098"/>
            <a:ext cx="2269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ct val="80000"/>
              <a:buFont typeface="Arial" pitchFamily="34" charset="0"/>
              <a:buChar char="•"/>
            </a:pPr>
            <a:r>
              <a:rPr lang="ko-KR" altLang="en-US" b="1" dirty="0" smtClean="0"/>
              <a:t> 캐릭터 이동 </a:t>
            </a:r>
            <a:r>
              <a:rPr lang="ko-KR" altLang="en-US" b="1" dirty="0" err="1" smtClean="0"/>
              <a:t>쓰레드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E3FDF3A-A450-4B2E-9DCC-E2C194A00616}"/>
              </a:ext>
            </a:extLst>
          </p:cNvPr>
          <p:cNvSpPr txBox="1"/>
          <p:nvPr/>
        </p:nvSpPr>
        <p:spPr>
          <a:xfrm>
            <a:off x="2706812" y="4877677"/>
            <a:ext cx="23816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ct val="80000"/>
              <a:buFont typeface="Arial" pitchFamily="34" charset="0"/>
              <a:buChar char="•"/>
            </a:pPr>
            <a:r>
              <a:rPr lang="ko-KR" altLang="en-US" b="1" dirty="0" smtClean="0"/>
              <a:t> 네트워크</a:t>
            </a:r>
            <a:endParaRPr lang="en-US" altLang="ko-KR" b="1" dirty="0" smtClean="0"/>
          </a:p>
          <a:p>
            <a:pPr>
              <a:buClr>
                <a:schemeClr val="accent1"/>
              </a:buClr>
              <a:buSzPct val="80000"/>
            </a:pPr>
            <a:r>
              <a:rPr lang="en-US" altLang="ko-KR" sz="1600" b="1" dirty="0" smtClean="0"/>
              <a:t>   (</a:t>
            </a:r>
            <a:r>
              <a:rPr lang="ko-KR" altLang="en-US" sz="1600" b="1" dirty="0" smtClean="0"/>
              <a:t>서버</a:t>
            </a:r>
            <a:r>
              <a:rPr lang="en-US" altLang="ko-KR" sz="1600" b="1" dirty="0" smtClean="0"/>
              <a:t>,</a:t>
            </a:r>
            <a:r>
              <a:rPr lang="ko-KR" altLang="en-US" sz="1600" b="1" dirty="0" smtClean="0"/>
              <a:t>클라이언트 구현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B1F9542-0665-4652-BF72-6974474CB25F}"/>
              </a:ext>
            </a:extLst>
          </p:cNvPr>
          <p:cNvSpPr txBox="1"/>
          <p:nvPr/>
        </p:nvSpPr>
        <p:spPr>
          <a:xfrm>
            <a:off x="4762925" y="3160610"/>
            <a:ext cx="1333075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EC11792-AAD5-43CD-B726-945BD3D6B91E}"/>
              </a:ext>
            </a:extLst>
          </p:cNvPr>
          <p:cNvSpPr txBox="1"/>
          <p:nvPr/>
        </p:nvSpPr>
        <p:spPr>
          <a:xfrm>
            <a:off x="7321150" y="3028012"/>
            <a:ext cx="171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ct val="80000"/>
              <a:buFont typeface="Arial" pitchFamily="34" charset="0"/>
              <a:buChar char="•"/>
            </a:pPr>
            <a:r>
              <a:rPr lang="ko-KR" altLang="en-US" b="1" dirty="0" smtClean="0"/>
              <a:t> 문제 </a:t>
            </a:r>
            <a:r>
              <a:rPr lang="ko-KR" altLang="en-US" b="1" dirty="0"/>
              <a:t>쓰레드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E5A0587-DD68-4A2E-AF80-B26F74E8C96D}"/>
              </a:ext>
            </a:extLst>
          </p:cNvPr>
          <p:cNvSpPr txBox="1"/>
          <p:nvPr/>
        </p:nvSpPr>
        <p:spPr>
          <a:xfrm>
            <a:off x="1829773" y="3148432"/>
            <a:ext cx="196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ct val="80000"/>
              <a:buFont typeface="Arial" pitchFamily="34" charset="0"/>
              <a:buChar char="•"/>
            </a:pPr>
            <a:r>
              <a:rPr lang="ko-KR" altLang="en-US" b="1" dirty="0" smtClean="0"/>
              <a:t> 코드 </a:t>
            </a:r>
            <a:r>
              <a:rPr lang="ko-KR" altLang="en-US" b="1" dirty="0"/>
              <a:t>합치기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5BA6AD6-CB87-4285-BE68-236B4C4434E4}"/>
              </a:ext>
            </a:extLst>
          </p:cNvPr>
          <p:cNvSpPr txBox="1"/>
          <p:nvPr/>
        </p:nvSpPr>
        <p:spPr>
          <a:xfrm>
            <a:off x="1829772" y="2629782"/>
            <a:ext cx="1314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ct val="80000"/>
              <a:buFont typeface="Arial" pitchFamily="34" charset="0"/>
              <a:buChar char="•"/>
            </a:pPr>
            <a:r>
              <a:rPr lang="ko-KR" altLang="en-US" b="1" dirty="0" smtClean="0"/>
              <a:t> 총괄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706812" y="5486069"/>
            <a:ext cx="193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ct val="80000"/>
              <a:buFont typeface="Arial" pitchFamily="34" charset="0"/>
              <a:buChar char="•"/>
            </a:pPr>
            <a:r>
              <a:rPr lang="ko-KR" altLang="en-US" b="1" dirty="0" smtClean="0"/>
              <a:t> 프로토콜 제작</a:t>
            </a: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7533939-180F-41A7-9E6C-67B3B4243456}"/>
              </a:ext>
            </a:extLst>
          </p:cNvPr>
          <p:cNvSpPr txBox="1"/>
          <p:nvPr/>
        </p:nvSpPr>
        <p:spPr>
          <a:xfrm>
            <a:off x="7321150" y="3390532"/>
            <a:ext cx="180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ct val="80000"/>
              <a:buFont typeface="Arial" pitchFamily="34" charset="0"/>
              <a:buChar char="•"/>
            </a:pPr>
            <a:r>
              <a:rPr lang="en-US" altLang="ko-KR" b="1" dirty="0" smtClean="0"/>
              <a:t> UI </a:t>
            </a:r>
            <a:r>
              <a:rPr lang="ko-KR" altLang="en-US" b="1" dirty="0" smtClean="0"/>
              <a:t>제작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8EC11792-AAD5-43CD-B726-945BD3D6B91E}"/>
              </a:ext>
            </a:extLst>
          </p:cNvPr>
          <p:cNvSpPr txBox="1"/>
          <p:nvPr/>
        </p:nvSpPr>
        <p:spPr>
          <a:xfrm>
            <a:off x="4487334" y="2904874"/>
            <a:ext cx="164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ct val="80000"/>
              <a:buFont typeface="Arial" pitchFamily="34" charset="0"/>
              <a:buChar char="•"/>
            </a:pPr>
            <a:r>
              <a:rPr lang="ko-KR" altLang="en-US" b="1" dirty="0" smtClean="0"/>
              <a:t> 문제 </a:t>
            </a:r>
            <a:r>
              <a:rPr lang="ko-KR" altLang="en-US" b="1" dirty="0"/>
              <a:t>쓰레드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949BD99A-7434-441B-B4A1-0D975DEFC699}"/>
              </a:ext>
            </a:extLst>
          </p:cNvPr>
          <p:cNvSpPr txBox="1"/>
          <p:nvPr/>
        </p:nvSpPr>
        <p:spPr>
          <a:xfrm>
            <a:off x="2706812" y="5848241"/>
            <a:ext cx="214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ct val="80000"/>
              <a:buFont typeface="Arial" pitchFamily="34" charset="0"/>
              <a:buChar char="•"/>
            </a:pPr>
            <a:r>
              <a:rPr lang="ko-KR" altLang="en-US" b="1" dirty="0" smtClean="0"/>
              <a:t> 캐릭터  연동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49BD99A-7434-441B-B4A1-0D975DEFC699}"/>
              </a:ext>
            </a:extLst>
          </p:cNvPr>
          <p:cNvSpPr txBox="1"/>
          <p:nvPr/>
        </p:nvSpPr>
        <p:spPr>
          <a:xfrm>
            <a:off x="5661682" y="5511612"/>
            <a:ext cx="2567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ct val="80000"/>
              <a:buFont typeface="Arial" pitchFamily="34" charset="0"/>
              <a:buChar char="•"/>
            </a:pPr>
            <a:r>
              <a:rPr lang="ko-KR" altLang="en-US" b="1" dirty="0" smtClean="0"/>
              <a:t> 캐릭터 이동 </a:t>
            </a:r>
            <a:r>
              <a:rPr lang="ko-KR" altLang="en-US" b="1" dirty="0"/>
              <a:t>쓰레드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7533939-180F-41A7-9E6C-67B3B4243456}"/>
              </a:ext>
            </a:extLst>
          </p:cNvPr>
          <p:cNvSpPr txBox="1"/>
          <p:nvPr/>
        </p:nvSpPr>
        <p:spPr>
          <a:xfrm>
            <a:off x="4487334" y="3356650"/>
            <a:ext cx="180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ct val="80000"/>
              <a:buFont typeface="Arial" pitchFamily="34" charset="0"/>
              <a:buChar char="•"/>
            </a:pPr>
            <a:r>
              <a:rPr lang="en-US" altLang="ko-KR" b="1" dirty="0" smtClean="0"/>
              <a:t> UI </a:t>
            </a:r>
            <a:r>
              <a:rPr lang="ko-KR" altLang="en-US" b="1" dirty="0" smtClean="0"/>
              <a:t>제작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2E3FDF3A-A450-4B2E-9DCC-E2C194A00616}"/>
              </a:ext>
            </a:extLst>
          </p:cNvPr>
          <p:cNvSpPr txBox="1"/>
          <p:nvPr/>
        </p:nvSpPr>
        <p:spPr>
          <a:xfrm>
            <a:off x="7321150" y="2388493"/>
            <a:ext cx="23816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ct val="80000"/>
              <a:buFont typeface="Arial" pitchFamily="34" charset="0"/>
              <a:buChar char="•"/>
            </a:pPr>
            <a:r>
              <a:rPr lang="ko-KR" altLang="en-US" b="1" dirty="0" smtClean="0"/>
              <a:t> 네트워크</a:t>
            </a:r>
            <a:endParaRPr lang="en-US" altLang="ko-KR" b="1" dirty="0" smtClean="0"/>
          </a:p>
          <a:p>
            <a:pPr>
              <a:buClr>
                <a:schemeClr val="accent1"/>
              </a:buClr>
              <a:buSzPct val="80000"/>
            </a:pPr>
            <a:r>
              <a:rPr lang="en-US" altLang="ko-KR" sz="1600" b="1" dirty="0" smtClean="0"/>
              <a:t>   (</a:t>
            </a:r>
            <a:r>
              <a:rPr lang="ko-KR" altLang="en-US" sz="1600" b="1" dirty="0" smtClean="0"/>
              <a:t> 데이터 처리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E3FDF3A-A450-4B2E-9DCC-E2C194A00616}"/>
              </a:ext>
            </a:extLst>
          </p:cNvPr>
          <p:cNvSpPr txBox="1"/>
          <p:nvPr/>
        </p:nvSpPr>
        <p:spPr>
          <a:xfrm>
            <a:off x="5661683" y="4869237"/>
            <a:ext cx="23816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SzPct val="80000"/>
              <a:buFont typeface="Arial" pitchFamily="34" charset="0"/>
              <a:buChar char="•"/>
            </a:pPr>
            <a:r>
              <a:rPr lang="ko-KR" altLang="en-US" b="1" dirty="0" smtClean="0"/>
              <a:t> 네트워크</a:t>
            </a:r>
            <a:endParaRPr lang="en-US" altLang="ko-KR" b="1" dirty="0" smtClean="0"/>
          </a:p>
          <a:p>
            <a:pPr>
              <a:buClr>
                <a:schemeClr val="accent1"/>
              </a:buClr>
              <a:buSzPct val="80000"/>
            </a:pPr>
            <a:r>
              <a:rPr lang="en-US" altLang="ko-KR" sz="1600" b="1" dirty="0" smtClean="0"/>
              <a:t>   (</a:t>
            </a:r>
            <a:r>
              <a:rPr lang="ko-KR" altLang="en-US" sz="1600" b="1" dirty="0" smtClean="0"/>
              <a:t> 데이터 처리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</p:spTree>
    <p:extLst>
      <p:ext uri="{BB962C8B-B14F-4D97-AF65-F5344CB8AC3E}">
        <p14:creationId xmlns="" xmlns:p14="http://schemas.microsoft.com/office/powerpoint/2010/main" val="104409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3171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dirty="0" smtClean="0"/>
              <a:t>테스트케이스 작성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1295400" y="1993899"/>
          <a:ext cx="9601200" cy="4433359"/>
        </p:xfrm>
        <a:graphic>
          <a:graphicData uri="http://schemas.openxmlformats.org/drawingml/2006/table">
            <a:tbl>
              <a:tblPr/>
              <a:tblGrid>
                <a:gridCol w="360081"/>
                <a:gridCol w="2580302"/>
                <a:gridCol w="4350508"/>
                <a:gridCol w="735086"/>
                <a:gridCol w="1575223"/>
              </a:tblGrid>
              <a:tr h="368301">
                <a:tc gridSpan="5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OXOX </a:t>
                      </a:r>
                      <a:r>
                        <a:rPr lang="ko-KR" sz="1400" b="1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퀴즈게임</a:t>
                      </a:r>
                      <a:endParaRPr lang="ko-KR" sz="14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670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No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Checklist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Pass Result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P/F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실제 결과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213572">
                <a:tc gridSpan="5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1. 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회원가입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577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닉네임 입력 후 중복확인버튼 클릭 시 중복확인이 가능한지 여부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이미 존재하는 닉네임인 경우 팝업을 통해 이미 존재하는 닉네임임을 알리고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,  </a:t>
                      </a: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입력값을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초기화함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.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P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577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2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아이디 입력 후 중복확인버튼 클릭 시 중복확인이 가능한지 여부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이미 존재하는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인 경우 팝업을 통해 사용할 수 없는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임을 알리고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, </a:t>
                      </a: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입력값을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초기화함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.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P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796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3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비밀번호와 비밀번호확인이 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불일치 할 시 제약 여부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비밀번호와 비밀번호확인이 불일치 할 시 팝업을 통해 비밀번호가 불일치함을 알리고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, 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입력한 비밀번호와 비밀번호확인 창의 </a:t>
                      </a: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입력값을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초기화함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.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P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5770"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4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가입하기버튼을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</a:t>
                      </a: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누른경우의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</a:t>
                      </a:r>
                      <a:r>
                        <a:rPr lang="ko-KR" sz="1000" kern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제약 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여부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4-(1) </a:t>
                      </a: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입력값이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없는 항목이 </a:t>
                      </a: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있는경우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모든 요구내용을 입력해 달라고 팝업을 통해 </a:t>
                      </a: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요청후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페이지 유지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.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p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57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4-(2 )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모든 항목의 값이 기입되었고 닉네임 중복확인을 하지 않은 경우 팝업을 통해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</a:t>
                      </a:r>
                      <a:r>
                        <a:rPr lang="ko-KR" sz="1000" kern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닉네임 </a:t>
                      </a: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중복확인요청후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페이지 유지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.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p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57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4-(3) 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모든 항목의 값이 기입되었고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중복확인을 하지 않은 경우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, </a:t>
                      </a:r>
                      <a:r>
                        <a:rPr lang="ko-KR" sz="1000" kern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팝업을 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통해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중복확인 </a:t>
                      </a: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요청후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페이지 유지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.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p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79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4-(4) 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모든 항목의 값이 기입되었고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와 닉네임의 중복확인이 이루어진 경우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</a:t>
                      </a:r>
                      <a:r>
                        <a:rPr lang="ko-KR" sz="1000" kern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팝업을 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통해 가입완료를 알리고 파일시스템에 회원정보 저장 후 로그인 페이지로 이동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.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p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2940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dirty="0" smtClean="0"/>
              <a:t>테스트케이스 작성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1295400" y="1994492"/>
          <a:ext cx="9601200" cy="3819736"/>
        </p:xfrm>
        <a:graphic>
          <a:graphicData uri="http://schemas.openxmlformats.org/drawingml/2006/table">
            <a:tbl>
              <a:tblPr/>
              <a:tblGrid>
                <a:gridCol w="360081"/>
                <a:gridCol w="2580302"/>
                <a:gridCol w="4350508"/>
                <a:gridCol w="735086"/>
                <a:gridCol w="1575223"/>
              </a:tblGrid>
              <a:tr h="281771">
                <a:tc gridSpan="5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2. 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로그인</a:t>
                      </a:r>
                      <a:endParaRPr lang="ko-KR" sz="10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4405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1</a:t>
                      </a:r>
                      <a:endParaRPr lang="ko-KR" sz="100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회원가입버튼을 </a:t>
                      </a: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누렀을때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 페이지변경 여부</a:t>
                      </a:r>
                      <a:endParaRPr lang="ko-KR" sz="10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회원가입창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 생성</a:t>
                      </a:r>
                      <a:endParaRPr lang="ko-KR" sz="10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p</a:t>
                      </a:r>
                      <a:endParaRPr lang="ko-KR" sz="100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　</a:t>
                      </a:r>
                      <a:endParaRPr lang="ko-KR" sz="100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0596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2</a:t>
                      </a:r>
                      <a:endParaRPr lang="ko-KR" sz="100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로그인버튼을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 </a:t>
                      </a: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누른경우의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 제약 여부</a:t>
                      </a:r>
                      <a:endParaRPr lang="ko-KR" sz="10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2-(1) ID/PW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중 하나의 항목이라도 누락된 경우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,</a:t>
                      </a:r>
                      <a:br>
                        <a:rPr lang="en-US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</a:b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정보를 모두 입력해달라는 메시지 </a:t>
                      </a: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출력후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 ID/PW</a:t>
                      </a: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리셋시키고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 페이지 유지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.</a:t>
                      </a:r>
                      <a:endParaRPr lang="ko-KR" sz="10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p</a:t>
                      </a:r>
                      <a:endParaRPr lang="ko-KR" sz="100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　</a:t>
                      </a:r>
                      <a:endParaRPr lang="ko-KR" sz="100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05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2-(2) ID/PW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모두 입력되었으나 일치하는 회원정보가 없는 경우</a:t>
                      </a:r>
                      <a:r>
                        <a:rPr lang="en-US" sz="1000" kern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, </a:t>
                      </a:r>
                      <a:r>
                        <a:rPr lang="ko-KR" sz="1000" kern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일치하는</a:t>
                      </a:r>
                      <a:r>
                        <a:rPr lang="en-US" sz="1000" kern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 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ID/PW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가 없습니다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. </a:t>
                      </a:r>
                      <a:endParaRPr lang="en-US" sz="1000" kern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굴림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메시지 출력</a:t>
                      </a:r>
                      <a:r>
                        <a:rPr lang="en-US" altLang="ko-KR" sz="1000" kern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 </a:t>
                      </a:r>
                      <a:r>
                        <a:rPr lang="ko-KR" sz="1000" kern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후</a:t>
                      </a:r>
                      <a:r>
                        <a:rPr lang="en-US" sz="1000" kern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 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ID/PW</a:t>
                      </a: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리셋시키고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 페이지 유지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.</a:t>
                      </a:r>
                      <a:endParaRPr lang="ko-KR" sz="10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F</a:t>
                      </a:r>
                      <a:endParaRPr lang="ko-KR" sz="100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출력 메시지 없음</a:t>
                      </a:r>
                      <a:endParaRPr lang="ko-KR" sz="100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2-(3) ID/PW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모두 입력되고 입력한 정보와 일치하는 회원정보가 있는 경우</a:t>
                      </a:r>
                      <a:r>
                        <a:rPr lang="en-US" sz="1000" kern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, </a:t>
                      </a:r>
                      <a:r>
                        <a:rPr lang="ko-KR" sz="1000" kern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대기실로 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페이지 이동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.</a:t>
                      </a:r>
                      <a:endParaRPr lang="ko-KR" sz="10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p</a:t>
                      </a:r>
                      <a:endParaRPr lang="ko-KR" sz="10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　</a:t>
                      </a:r>
                      <a:endParaRPr lang="ko-KR" sz="100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18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3</a:t>
                      </a:r>
                      <a:endParaRPr lang="ko-KR" sz="10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같은 아이디로 중복로그인 한 경우 제약여부</a:t>
                      </a:r>
                      <a:endParaRPr lang="ko-KR" sz="10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이미 </a:t>
                      </a: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로그인되어있는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 ID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입니다</a:t>
                      </a:r>
                      <a:r>
                        <a:rPr lang="en-US" sz="1000" kern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.</a:t>
                      </a: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메시지 </a:t>
                      </a: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출력후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 </a:t>
                      </a: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로그인페이지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 유지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.</a:t>
                      </a:r>
                      <a:endParaRPr lang="ko-KR" sz="10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F</a:t>
                      </a:r>
                      <a:endParaRPr lang="ko-KR" sz="10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같은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 ID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로 </a:t>
                      </a: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이중로그인됨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굴림"/>
                        </a:rPr>
                        <a:t>.</a:t>
                      </a:r>
                      <a:endParaRPr lang="ko-KR" sz="10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2940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dirty="0" smtClean="0"/>
              <a:t>테스트케이스 작성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대기실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295400" y="2006603"/>
          <a:ext cx="9601200" cy="3966448"/>
        </p:xfrm>
        <a:graphic>
          <a:graphicData uri="http://schemas.openxmlformats.org/drawingml/2006/table">
            <a:tbl>
              <a:tblPr/>
              <a:tblGrid>
                <a:gridCol w="540102"/>
                <a:gridCol w="2295268"/>
                <a:gridCol w="4830565"/>
                <a:gridCol w="915107"/>
                <a:gridCol w="1020158"/>
              </a:tblGrid>
              <a:tr h="299917">
                <a:tc gridSpan="5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3. 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대기실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7390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대기방입장시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UI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로그인 한 </a:t>
                      </a: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사람중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대기실에 있는 사람들의 닉네임이 </a:t>
                      </a: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대기방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정보에 나타나있고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, </a:t>
                      </a:r>
                      <a:r>
                        <a:rPr lang="ko-KR" sz="1000" kern="0" dirty="0" err="1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방정보에</a:t>
                      </a:r>
                      <a:r>
                        <a:rPr lang="ko-KR" sz="1000" kern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현재 생성돼있는 방들의 정보와 </a:t>
                      </a: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방에있는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사람의 인원수가 </a:t>
                      </a: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보여야함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.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p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91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2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다른 유저가 로그인 한 경우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유저정보창에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접속한 유저가 추가됨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p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91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3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다른 유저가 나간 경우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유저정보창에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</a:t>
                      </a: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로그아웃한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유저가 삭제됨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p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345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4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채팅창에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</a:t>
                      </a: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글입력후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enter 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혹은 보내기를 클릭한 경우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채팅창에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닉네임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: 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메시지 형식으로 글이 올라가며 대기실에 있는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</a:t>
                      </a:r>
                      <a:b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모든 유저들이 볼 수 있다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.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p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56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5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방위치별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채팅이 가능한 경우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대기방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, </a:t>
                      </a: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게임방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별 별도의 채팅이 가능여부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P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91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6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방만들기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버튼을 클릭한 경우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방생성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창이 출력됨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p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564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7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방정보에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있는 </a:t>
                      </a: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방이름을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클릭한 뒤 </a:t>
                      </a: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방입장하기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버튼을 </a:t>
                      </a: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누른경우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7-(1) 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대기중인 방이라면 대기중인 방으로 입장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p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9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7-(2) </a:t>
                      </a: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빈방클릭시 방생성 창이 출력됨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p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9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7-(3) </a:t>
                      </a: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게임 진행중인 방 버튼 클릭 불가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P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56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8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나가기 버튼을 클릭한 경우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창이 꺼지며 종료되고 </a:t>
                      </a: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대기방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정보에서 해당 닉네임이 삭제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P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781" marR="6278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2940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dirty="0" smtClean="0"/>
              <a:t>테스트케이스 작성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게임방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295400" y="2171703"/>
          <a:ext cx="9601200" cy="2419764"/>
        </p:xfrm>
        <a:graphic>
          <a:graphicData uri="http://schemas.openxmlformats.org/drawingml/2006/table">
            <a:tbl>
              <a:tblPr/>
              <a:tblGrid>
                <a:gridCol w="540102"/>
                <a:gridCol w="2295268"/>
                <a:gridCol w="4830565"/>
                <a:gridCol w="915107"/>
                <a:gridCol w="1020158"/>
              </a:tblGrid>
              <a:tr h="279397">
                <a:tc gridSpan="5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4. </a:t>
                      </a:r>
                      <a:r>
                        <a:rPr lang="ko-KR" sz="10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게임방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11352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게임방 입장시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1-(1) </a:t>
                      </a: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방에 접속해 있는 유저의 캐릭터가 나타남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P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4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1-(2) </a:t>
                      </a: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게임시작 카운트가 진행 됨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F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처음 만들어진 방과 동기화</a:t>
                      </a: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X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930"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2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게임시작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2-(1) </a:t>
                      </a: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안내문 출력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P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8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2-(2) </a:t>
                      </a: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캐릭터 이동 동기화 여부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P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2-(3) </a:t>
                      </a: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퀴즈 오답시 자동퇴장 여부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P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2-(4) </a:t>
                      </a: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자동퇴장시 캐릭터 삭제여부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P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1893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dirty="0" smtClean="0"/>
              <a:t>체크리스트 작성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231903" y="2066287"/>
          <a:ext cx="9601197" cy="4321812"/>
        </p:xfrm>
        <a:graphic>
          <a:graphicData uri="http://schemas.openxmlformats.org/drawingml/2006/table">
            <a:tbl>
              <a:tblPr/>
              <a:tblGrid>
                <a:gridCol w="596897"/>
                <a:gridCol w="3465516"/>
                <a:gridCol w="454390"/>
                <a:gridCol w="454390"/>
                <a:gridCol w="454390"/>
                <a:gridCol w="564402"/>
                <a:gridCol w="1805606"/>
                <a:gridCol w="1805606"/>
              </a:tblGrid>
              <a:tr h="360151">
                <a:tc gridSpan="8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OXOX</a:t>
                      </a:r>
                      <a:r>
                        <a:rPr lang="ko-KR" sz="12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퀴즈</a:t>
                      </a:r>
                      <a:r>
                        <a:rPr lang="en-US" sz="12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Checklist</a:t>
                      </a:r>
                      <a:r>
                        <a:rPr lang="ko-KR" sz="12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0151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No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내용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Yes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No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NP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진행상황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비고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3601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설계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개발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Yes = </a:t>
                      </a:r>
                      <a:r>
                        <a:rPr lang="ko-KR" sz="12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적용됨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No = </a:t>
                      </a:r>
                      <a:r>
                        <a:rPr lang="ko-KR" sz="12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해당 범위 외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NP = </a:t>
                      </a:r>
                      <a:r>
                        <a:rPr lang="ko-KR" sz="12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추후 검토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151">
                <a:tc gridSpan="7"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1. </a:t>
                      </a:r>
                      <a:r>
                        <a:rPr lang="ko-KR" sz="12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회원 정보처리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015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신규 회원 가입시</a:t>
                      </a:r>
                      <a:r>
                        <a:rPr lang="en-US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중복 체크 여부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O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완료　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015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로그인 중인 회원의 중복로그인 처리여부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O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12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예정　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0151">
                <a:tc gridSpan="7"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2. </a:t>
                      </a:r>
                      <a:r>
                        <a:rPr lang="ko-KR" sz="12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게임진행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015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귓솟말 채팅 가능여부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O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완료　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015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게임이 시작시 동시진행 여부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O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완료　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015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게임 동기화 여부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O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완료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015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유저 캐릭터 이동시 동기화 여부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O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완료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015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유저 퇴장시 캐릭터 삭제 여부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O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완료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　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4294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dirty="0" smtClean="0"/>
              <a:t>통합테스트를 위한 테스트 시나리오 작성</a:t>
            </a: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295400" y="2293110"/>
          <a:ext cx="9601200" cy="3193289"/>
        </p:xfrm>
        <a:graphic>
          <a:graphicData uri="http://schemas.openxmlformats.org/drawingml/2006/table">
            <a:tbl>
              <a:tblPr/>
              <a:tblGrid>
                <a:gridCol w="1689100"/>
                <a:gridCol w="2842385"/>
                <a:gridCol w="3685842"/>
                <a:gridCol w="1383873"/>
              </a:tblGrid>
              <a:tr h="597005">
                <a:tc>
                  <a:txBody>
                    <a:bodyPr/>
                    <a:lstStyle/>
                    <a:p>
                      <a:pPr marL="0" lv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50" kern="10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테스트 시나리오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ID</a:t>
                      </a:r>
                      <a:endParaRPr lang="ko-KR" sz="1050" kern="10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50" kern="10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테스트 시나리오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50" kern="10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테스트 시나리오 상세설명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50" kern="10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비고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649071">
                <a:tc>
                  <a:txBody>
                    <a:bodyPr/>
                    <a:lstStyle/>
                    <a:p>
                      <a:pPr marL="0" lv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050" kern="10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ITSC001</a:t>
                      </a:r>
                      <a:endParaRPr lang="ko-KR" sz="1050" kern="10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50" kern="10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캐릭터 이동 확인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50" kern="10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캐릭터 추가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sz="1050" kern="10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삭제 및 이동에 대한 동작을 확인한다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050" kern="10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sz="1050" kern="10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9071">
                <a:tc>
                  <a:txBody>
                    <a:bodyPr/>
                    <a:lstStyle/>
                    <a:p>
                      <a:pPr marL="0" lv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sz="1050" kern="10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sz="1050" kern="10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sz="1050" kern="10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sz="1050" kern="10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9071">
                <a:tc>
                  <a:txBody>
                    <a:bodyPr/>
                    <a:lstStyle/>
                    <a:p>
                      <a:pPr marL="0" lv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sz="1050" kern="10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sz="1050" kern="10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sz="1050" kern="10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sz="1050" kern="10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9071">
                <a:tc>
                  <a:txBody>
                    <a:bodyPr/>
                    <a:lstStyle/>
                    <a:p>
                      <a:pPr marL="0" lv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sz="1050" kern="10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sz="1050" kern="10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sz="1050" kern="10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sz="1050" kern="10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2077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dirty="0" smtClean="0"/>
              <a:t>테스트케이스 작성</a:t>
            </a: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295400" y="2128583"/>
          <a:ext cx="9601200" cy="3532792"/>
        </p:xfrm>
        <a:graphic>
          <a:graphicData uri="http://schemas.openxmlformats.org/drawingml/2006/table">
            <a:tbl>
              <a:tblPr/>
              <a:tblGrid>
                <a:gridCol w="1141568"/>
                <a:gridCol w="1182005"/>
                <a:gridCol w="1028552"/>
                <a:gridCol w="881320"/>
                <a:gridCol w="735124"/>
                <a:gridCol w="1182005"/>
                <a:gridCol w="1182005"/>
                <a:gridCol w="882357"/>
                <a:gridCol w="734087"/>
                <a:gridCol w="652177"/>
              </a:tblGrid>
              <a:tr h="29711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테스트 시나리오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ID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테스트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시나리오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테스트 케이스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ID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테스트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케이스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사전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조건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테스트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데이터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예상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결과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결과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확인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방법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실제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결과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Pass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Fail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76089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ITSC001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캐릭터 이동 확인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ITSC001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-01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캐릭터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생성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유저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접속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유저정보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캐릭터 개별조작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화면 내 출력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089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캐릭터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추가</a:t>
                      </a: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삭제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ITSC001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-02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캐릭터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추가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삭제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유저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접속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유저정보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유저 접속시 추가</a:t>
                      </a:r>
                    </a:p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유저 퇴장시 삭제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화면 내 출력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089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089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2077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dirty="0" smtClean="0"/>
              <a:t>테스트흐름도 작성</a:t>
            </a: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095472" y="1968500"/>
            <a:ext cx="7231514" cy="4584263"/>
            <a:chOff x="2095472" y="892951"/>
            <a:chExt cx="8001056" cy="5072098"/>
          </a:xfrm>
        </p:grpSpPr>
        <p:sp>
          <p:nvSpPr>
            <p:cNvPr id="7" name="타원 6"/>
            <p:cNvSpPr/>
            <p:nvPr/>
          </p:nvSpPr>
          <p:spPr>
            <a:xfrm>
              <a:off x="2157980" y="1750207"/>
              <a:ext cx="1232306" cy="85725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업체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/>
              </a:r>
              <a:br>
                <a:rPr lang="en-US" altLang="ko-KR" sz="1000" dirty="0" smtClean="0">
                  <a:solidFill>
                    <a:schemeClr val="tx1"/>
                  </a:solidFill>
                </a:rPr>
              </a:br>
              <a:r>
                <a:rPr lang="ko-KR" altLang="en-US" sz="1000" dirty="0" smtClean="0">
                  <a:solidFill>
                    <a:schemeClr val="tx1"/>
                  </a:solidFill>
                </a:rPr>
                <a:t>담당자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5486914" y="1750207"/>
              <a:ext cx="1232306" cy="85725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PM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8801714" y="1750207"/>
              <a:ext cx="1232306" cy="85725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개발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PL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" name="순서도: 문서 10"/>
            <p:cNvSpPr/>
            <p:nvPr/>
          </p:nvSpPr>
          <p:spPr>
            <a:xfrm>
              <a:off x="3809984" y="892951"/>
              <a:ext cx="1071570" cy="785818"/>
            </a:xfrm>
            <a:prstGeom prst="flowChartDocumen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통합테스트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대응표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대응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)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순서도: 문서 11"/>
            <p:cNvSpPr/>
            <p:nvPr/>
          </p:nvSpPr>
          <p:spPr>
            <a:xfrm>
              <a:off x="7096132" y="892951"/>
              <a:ext cx="1071570" cy="785818"/>
            </a:xfrm>
            <a:prstGeom prst="flowChartDocumen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통합테스트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대응표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대응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)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95472" y="3178967"/>
              <a:ext cx="1357322" cy="7143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테스트개시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95472" y="4536289"/>
              <a:ext cx="1357322" cy="7143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오류사항발생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5" name="순서도: 문서 14"/>
            <p:cNvSpPr/>
            <p:nvPr/>
          </p:nvSpPr>
          <p:spPr>
            <a:xfrm>
              <a:off x="4024298" y="3750471"/>
              <a:ext cx="1071570" cy="785818"/>
            </a:xfrm>
            <a:prstGeom prst="flowChartDocumen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통합테스트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대응표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오류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)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424406" y="3533303"/>
              <a:ext cx="1357322" cy="7143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통합테스트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대응현황표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기</a:t>
              </a:r>
              <a:r>
                <a:rPr lang="ko-KR" altLang="en-US" sz="1000" dirty="0">
                  <a:solidFill>
                    <a:schemeClr val="tx1"/>
                  </a:solidFill>
                </a:rPr>
                <a:t>록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424406" y="4964917"/>
              <a:ext cx="1357322" cy="7143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통합테스트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대응표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보관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00" dirty="0" err="1" smtClean="0">
                  <a:solidFill>
                    <a:schemeClr val="tx1"/>
                  </a:solidFill>
                </a:rPr>
                <a:t>대응완료된것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" name="순서도: 문서 17"/>
            <p:cNvSpPr/>
            <p:nvPr/>
          </p:nvSpPr>
          <p:spPr>
            <a:xfrm>
              <a:off x="7310446" y="2893215"/>
              <a:ext cx="1071570" cy="785818"/>
            </a:xfrm>
            <a:prstGeom prst="flowChartDocumen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통합테스트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대응표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오류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)</a:t>
              </a:r>
              <a:endParaRPr lang="ko-KR" altLang="en-US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739206" y="3107529"/>
              <a:ext cx="1357322" cy="7143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오류사항검토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업무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PL)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739206" y="4179099"/>
              <a:ext cx="1357322" cy="7143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수정보완검토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업무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PL)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8739206" y="5250669"/>
              <a:ext cx="1357322" cy="7143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작업완료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개발자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)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hape 22"/>
            <p:cNvCxnSpPr>
              <a:stCxn id="11" idx="1"/>
              <a:endCxn id="7" idx="0"/>
            </p:cNvCxnSpPr>
            <p:nvPr/>
          </p:nvCxnSpPr>
          <p:spPr>
            <a:xfrm rot="10800000" flipV="1">
              <a:off x="2774134" y="1285859"/>
              <a:ext cx="1035851" cy="464347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>
              <a:stCxn id="7" idx="4"/>
              <a:endCxn id="13" idx="0"/>
            </p:cNvCxnSpPr>
            <p:nvPr/>
          </p:nvCxnSpPr>
          <p:spPr>
            <a:xfrm rot="5400000">
              <a:off x="2488381" y="2893215"/>
              <a:ext cx="571504" cy="1588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23"/>
            <p:cNvCxnSpPr>
              <a:stCxn id="13" idx="2"/>
              <a:endCxn id="14" idx="0"/>
            </p:cNvCxnSpPr>
            <p:nvPr/>
          </p:nvCxnSpPr>
          <p:spPr>
            <a:xfrm rot="5400000">
              <a:off x="2452662" y="4214818"/>
              <a:ext cx="642942" cy="1588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hape 28"/>
            <p:cNvCxnSpPr>
              <a:stCxn id="14" idx="3"/>
              <a:endCxn id="15" idx="2"/>
            </p:cNvCxnSpPr>
            <p:nvPr/>
          </p:nvCxnSpPr>
          <p:spPr>
            <a:xfrm flipV="1">
              <a:off x="3452794" y="4484338"/>
              <a:ext cx="1107289" cy="409141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hape 30"/>
            <p:cNvCxnSpPr>
              <a:stCxn id="9" idx="0"/>
              <a:endCxn id="11" idx="3"/>
            </p:cNvCxnSpPr>
            <p:nvPr/>
          </p:nvCxnSpPr>
          <p:spPr>
            <a:xfrm rot="16200000" flipV="1">
              <a:off x="5260138" y="907277"/>
              <a:ext cx="464347" cy="1221513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hape 32"/>
            <p:cNvCxnSpPr>
              <a:stCxn id="10" idx="0"/>
              <a:endCxn id="12" idx="3"/>
            </p:cNvCxnSpPr>
            <p:nvPr/>
          </p:nvCxnSpPr>
          <p:spPr>
            <a:xfrm rot="16200000" flipV="1">
              <a:off x="8560612" y="892951"/>
              <a:ext cx="464347" cy="1250165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hape 34"/>
            <p:cNvCxnSpPr>
              <a:stCxn id="12" idx="2"/>
              <a:endCxn id="9" idx="6"/>
            </p:cNvCxnSpPr>
            <p:nvPr/>
          </p:nvCxnSpPr>
          <p:spPr>
            <a:xfrm rot="5400000">
              <a:off x="6899561" y="1446478"/>
              <a:ext cx="552017" cy="912697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hape 36"/>
            <p:cNvCxnSpPr>
              <a:stCxn id="18" idx="0"/>
              <a:endCxn id="10" idx="2"/>
            </p:cNvCxnSpPr>
            <p:nvPr/>
          </p:nvCxnSpPr>
          <p:spPr>
            <a:xfrm rot="5400000" flipH="1" flipV="1">
              <a:off x="7966782" y="2058284"/>
              <a:ext cx="714380" cy="955483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hape 40"/>
            <p:cNvCxnSpPr>
              <a:stCxn id="16" idx="3"/>
              <a:endCxn id="18" idx="2"/>
            </p:cNvCxnSpPr>
            <p:nvPr/>
          </p:nvCxnSpPr>
          <p:spPr>
            <a:xfrm flipV="1">
              <a:off x="6781728" y="3627082"/>
              <a:ext cx="1064503" cy="263411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꺾인 연결선 30"/>
            <p:cNvCxnSpPr>
              <a:stCxn id="9" idx="4"/>
              <a:endCxn id="16" idx="0"/>
            </p:cNvCxnSpPr>
            <p:nvPr/>
          </p:nvCxnSpPr>
          <p:spPr>
            <a:xfrm rot="5400000">
              <a:off x="5640147" y="3070383"/>
              <a:ext cx="925840" cy="1588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꺾인 연결선 31"/>
            <p:cNvCxnSpPr>
              <a:stCxn id="16" idx="2"/>
              <a:endCxn id="17" idx="0"/>
            </p:cNvCxnSpPr>
            <p:nvPr/>
          </p:nvCxnSpPr>
          <p:spPr>
            <a:xfrm rot="5400000">
              <a:off x="5744450" y="4606300"/>
              <a:ext cx="717234" cy="1588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hape 52"/>
            <p:cNvCxnSpPr>
              <a:stCxn id="15" idx="0"/>
              <a:endCxn id="9" idx="2"/>
            </p:cNvCxnSpPr>
            <p:nvPr/>
          </p:nvCxnSpPr>
          <p:spPr>
            <a:xfrm rot="5400000" flipH="1" flipV="1">
              <a:off x="4237680" y="2501238"/>
              <a:ext cx="1571636" cy="926831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 33"/>
            <p:cNvCxnSpPr>
              <a:stCxn id="10" idx="4"/>
              <a:endCxn id="19" idx="0"/>
            </p:cNvCxnSpPr>
            <p:nvPr/>
          </p:nvCxnSpPr>
          <p:spPr>
            <a:xfrm rot="5400000">
              <a:off x="9167834" y="2857496"/>
              <a:ext cx="500066" cy="1588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 34"/>
            <p:cNvCxnSpPr>
              <a:stCxn id="19" idx="2"/>
              <a:endCxn id="20" idx="0"/>
            </p:cNvCxnSpPr>
            <p:nvPr/>
          </p:nvCxnSpPr>
          <p:spPr>
            <a:xfrm rot="5400000">
              <a:off x="9239272" y="4000504"/>
              <a:ext cx="357190" cy="1588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꺾인 연결선 35"/>
            <p:cNvCxnSpPr>
              <a:stCxn id="20" idx="2"/>
              <a:endCxn id="21" idx="0"/>
            </p:cNvCxnSpPr>
            <p:nvPr/>
          </p:nvCxnSpPr>
          <p:spPr>
            <a:xfrm rot="5400000">
              <a:off x="9239272" y="5072074"/>
              <a:ext cx="357190" cy="1588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ko-KR" altLang="en-US" dirty="0" err="1" smtClean="0"/>
              <a:t>단위테스트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736598" y="2002015"/>
          <a:ext cx="10718800" cy="4525378"/>
        </p:xfrm>
        <a:graphic>
          <a:graphicData uri="http://schemas.openxmlformats.org/drawingml/2006/table">
            <a:tbl>
              <a:tblPr/>
              <a:tblGrid>
                <a:gridCol w="711202"/>
                <a:gridCol w="977900"/>
                <a:gridCol w="787400"/>
                <a:gridCol w="1168400"/>
                <a:gridCol w="2638534"/>
                <a:gridCol w="2504966"/>
                <a:gridCol w="571500"/>
                <a:gridCol w="698500"/>
                <a:gridCol w="660398"/>
              </a:tblGrid>
              <a:tr h="31575">
                <a:tc rowSpan="3"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시스템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gridSpan="2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OXOX Game Project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문서명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단위테스트 시나리오 명세서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57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작성자 </a:t>
                      </a:r>
                      <a:r>
                        <a:rPr lang="en-US" altLang="ko-KR" sz="4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Engineer)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649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승인자 </a:t>
                      </a: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Analyst)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6494"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가는각진제목체"/>
                      </a:endParaRPr>
                    </a:p>
                  </a:txBody>
                  <a:tcPr marL="3550" marR="3550" marT="35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latin typeface="가는각진제목체"/>
                      </a:endParaRPr>
                    </a:p>
                  </a:txBody>
                  <a:tcPr marL="3550" marR="3550" marT="35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latin typeface="가는각진제목체"/>
                      </a:endParaRPr>
                    </a:p>
                  </a:txBody>
                  <a:tcPr marL="3550" marR="3550" marT="35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latin typeface="가는각진제목체"/>
                      </a:endParaRPr>
                    </a:p>
                  </a:txBody>
                  <a:tcPr marL="3550" marR="3550" marT="35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latin typeface="가는각진제목체"/>
                      </a:endParaRPr>
                    </a:p>
                  </a:txBody>
                  <a:tcPr marL="3550" marR="3550" marT="35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latin typeface="가는각진제목체"/>
                      </a:endParaRPr>
                    </a:p>
                  </a:txBody>
                  <a:tcPr marL="3550" marR="3550" marT="35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latin typeface="가는각진제목체"/>
                      </a:endParaRPr>
                    </a:p>
                  </a:txBody>
                  <a:tcPr marL="3550" marR="3550" marT="35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latin typeface="가는각진제목체"/>
                      </a:endParaRPr>
                    </a:p>
                  </a:txBody>
                  <a:tcPr marL="3550" marR="3550" marT="35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가는각진제목체"/>
                        </a:rPr>
                        <a:t>　</a:t>
                      </a:r>
                    </a:p>
                  </a:txBody>
                  <a:tcPr marL="3550" marR="3550" marT="35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0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class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method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단위 테스트 수행자</a:t>
                      </a:r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테스트 시나리오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예상결과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결과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결과</a:t>
                      </a: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PASS/FAULT)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비고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9125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Main_Server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run()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박지성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방정보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유저정보 등을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초단위로 로드하여 </a:t>
                      </a:r>
                      <a:b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각 클라이언트에 정보를 보내준다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각 클라이언트에서 정보를 받아서 방정보 및 유저정보를 업데이트 함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roomInit()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박지성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방정보를 업데이트 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문의내역의 테이블을 다시 재조회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25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Main_Client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initPro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홍인화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클라이언트의 컨테이너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변수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/UI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등을 초기화한다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클라이언트 창이 생성됨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openMember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홍인화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파일에 저장된 유저정보를 불러온다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로그인 과정 중 저장되어 있는 유저정보를 불러온다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logininfo()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박지성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openMember()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에서 불러온 유저 정보를 이용하여 로그인 하려는 유저의 아이디와 비밀번호를 체크한다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아이디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비밀번호가 같으면 로그인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b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아이디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비밀번호가 다르면 틀리다는 메시지 출력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connect()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황유성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logininfo()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에서 로그인 진행하면 서버에 연결한다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서버에 연결되면 대기창이 생성된다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send()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황유성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connect()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에서 서버에 정보를 날려준다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유저정보를 서버에 보내준다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9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Ui_WaitRoom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initpro()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정용민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대기방의 컨테이너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변수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/UI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등을 초기화한다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대기방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UI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가 출력된다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64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userJtbInfo()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박지성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대기방의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table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 유저를 출력한다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유저가 접속하면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table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 출력된다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4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jtableUpdate()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박혜민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지정된 시간마다 업데이트를 진행한다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유저정보에 대한 업데이트를 진횅한다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4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mainInfo()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박혜민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대기방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UI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컨테이너 추가한다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대기방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UI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컨테이너가 창에 추가된다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4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textInfo()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황유성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대기방에 채팅창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UI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를 추가한다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대기방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UI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 채팅창이 추가된다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4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OxoxWaitCreate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initCreate()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황유성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대기방에서 방생성을 위한 창을 초기화한다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생성할 방정보에 대한 창이 출력된다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251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Ui_GameRoom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addPlayer()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홍인화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게임방에 유저를 추가한다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유저가 추가되면서 게임룸에 캐릭터가 생성된다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change()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홍인화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캐릭터가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O/X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 대한 선택한다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캐릭터가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O/X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 대한 선택을 했을때 해당 선택판으로 이동한다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initPosi()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홍인화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캐릭터를 대기위치로 이동시킨다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입장시 중앙 대기위치로 이동한다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textInfo()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홍인화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게임룸에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채팅창을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출력한다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게임방에서만 채팅을 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귓말의 경우 어디에 있던지 채팅이 가능하다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centerMove()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박혜민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캐릭터를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대기위치로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이동한다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정답확인 후 중앙 대기위치로 이동한다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quit()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박혜민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방을 나간다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게임방에서 유저정보 및 캐릭터를 삭제한다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resetTable()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홍인화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table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 대한 정보를 업데이트한다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새로운 유저가 입장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퇴장 을 하게되면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table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를 업데이트 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2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OxoxZocbo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makeQuiz()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박지성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퀴즈퀴즈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문제를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랜덤하게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지정한다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지정된 문제는 게임방 별 관리를 통해 각 클라이언트에 전송한다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94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Thread_Server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run()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박지성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클라이언트에 대한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수신데이터를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분석한다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수신데이터를 분석하여 기능을 구현한다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addUser()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황유성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로그인한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유저를 추가한다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유저정보를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모아 각 클라이언트에 전송한다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moveCheck()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황유성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수신된 게임방정보와 유저정보를 확인 후 해당 게임방 유저들에게 메시지를 전송한다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해당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게임방에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있는 유저만 메시지를 수신한다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chatAnalysis()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황유성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채팅방에서 해당 채널에 있는 사람과 대화를 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같은 위치에 있는 사람끼리 대화를 한다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updateRoomInfo()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정용민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게임방 정보에 대한 업데이트를 진행한다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게임방의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상태를 업데이트 한다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sendMessage()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정용민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메시지를 전송한다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메시지를 전송한다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broadCast()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정용민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메시지를 전송한다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메시지를 전송한다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25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Thread_Move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run()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황유성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캐릭터가 실시간 이동하는지 확인한다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좌표값을 생성한 후 이동하는지 확인한다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moveX()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황유성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X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축으로 움직인다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X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축으로 움직인다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moveY()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황유성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축으로 움직인다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Y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축으로 움직인다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isStop()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황유성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이동을 멈춘다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이동을 멈춘다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2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8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Thread_Cho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run()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박지성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게임실행에 대한 시간별 이벤트를 진행한다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게임안내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문제제출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정답확인 등의 작업을 진행한다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25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9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Thread_Chat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run()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박지성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수신 메시지의 데이터 타입을 분석하여 메시지 작업을 처리한다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메시지를 데이터타입으로 분류하여 처리한다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chatAnalysis()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정용민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채팅진행시 전체채팅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귓말채팅을 확인한다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전체채팅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귓말채팅을 확인한다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updateRoomInfo()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정용민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방정보를 업데이트 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방정보를 업데이트 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moveCheck()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박지성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수신데이터의 해당 유저 정보에 좌표위치를 저장한다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유저정보에 대한 업데이트를 진횅한다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resetRoom()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박지성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게임방 정보에 대한 업데이트를 진행한다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게임방 정보에 대한 업데이트를 진행한다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resetTable()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박지성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table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 대한 정보를 업데이트한다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table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 대한 정보를 업데이트한다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3550" marR="3550" marT="35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3278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ko-KR" altLang="en-US" dirty="0" smtClean="0"/>
              <a:t>통합테스트 문제해결 시나리오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7" name="표 36"/>
          <p:cNvGraphicFramePr>
            <a:graphicFrameLocks noGrp="1"/>
          </p:cNvGraphicFramePr>
          <p:nvPr/>
        </p:nvGraphicFramePr>
        <p:xfrm>
          <a:off x="1295400" y="2222497"/>
          <a:ext cx="9601200" cy="3962404"/>
        </p:xfrm>
        <a:graphic>
          <a:graphicData uri="http://schemas.openxmlformats.org/drawingml/2006/table">
            <a:tbl>
              <a:tblPr/>
              <a:tblGrid>
                <a:gridCol w="2398201"/>
                <a:gridCol w="7202999"/>
              </a:tblGrid>
              <a:tr h="523336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latin typeface="맑은 고딕"/>
                          <a:ea typeface="맑은 고딕"/>
                          <a:cs typeface="Times New Roman"/>
                        </a:rPr>
                        <a:t>평가 일자</a:t>
                      </a:r>
                      <a:r>
                        <a:rPr lang="en-US" sz="1400" kern="100" dirty="0">
                          <a:latin typeface="맑은 고딕"/>
                          <a:ea typeface="맑은 고딕"/>
                          <a:cs typeface="Times New Roman"/>
                        </a:rPr>
                        <a:t> : 2018. 06. 19            </a:t>
                      </a:r>
                      <a:r>
                        <a:rPr lang="ko-KR" sz="1400" kern="100" dirty="0" err="1">
                          <a:latin typeface="맑은 고딕"/>
                          <a:ea typeface="맑은 고딕"/>
                          <a:cs typeface="Times New Roman"/>
                        </a:rPr>
                        <a:t>사번</a:t>
                      </a:r>
                      <a:r>
                        <a:rPr lang="en-US" sz="1400" kern="100" dirty="0">
                          <a:latin typeface="맑은 고딕"/>
                          <a:ea typeface="맑은 고딕"/>
                          <a:cs typeface="Times New Roman"/>
                        </a:rPr>
                        <a:t>: 12335678            </a:t>
                      </a:r>
                      <a:r>
                        <a:rPr lang="ko-KR" sz="1400" kern="100" dirty="0">
                          <a:latin typeface="맑은 고딕"/>
                          <a:ea typeface="맑은 고딕"/>
                          <a:cs typeface="Times New Roman"/>
                        </a:rPr>
                        <a:t>이름</a:t>
                      </a:r>
                      <a:r>
                        <a:rPr lang="en-US" sz="1400" kern="100" dirty="0">
                          <a:latin typeface="맑은 고딕"/>
                          <a:ea typeface="맑은 고딕"/>
                          <a:cs typeface="Times New Roman"/>
                        </a:rPr>
                        <a:t> : </a:t>
                      </a:r>
                      <a:r>
                        <a:rPr lang="ko-KR" sz="1400" kern="100" dirty="0">
                          <a:latin typeface="맑은 고딕"/>
                          <a:ea typeface="맑은 고딕"/>
                          <a:cs typeface="Times New Roman"/>
                        </a:rPr>
                        <a:t>황 유 성</a:t>
                      </a:r>
                    </a:p>
                  </a:txBody>
                  <a:tcPr marL="56028" marR="560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597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맑은 고딕"/>
                          <a:ea typeface="맑은 고딕"/>
                          <a:cs typeface="Times New Roman"/>
                        </a:rPr>
                        <a:t>학습</a:t>
                      </a: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1) </a:t>
                      </a:r>
                      <a:r>
                        <a:rPr lang="ko-KR" sz="1400" kern="100">
                          <a:latin typeface="맑은 고딕"/>
                          <a:ea typeface="맑은 고딕"/>
                          <a:cs typeface="Times New Roman"/>
                        </a:rPr>
                        <a:t>개발자 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맑은 고딕"/>
                          <a:ea typeface="맑은 고딕"/>
                          <a:cs typeface="Times New Roman"/>
                        </a:rPr>
                        <a:t>테스트케이스 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맑은 고딕"/>
                          <a:ea typeface="맑은 고딕"/>
                          <a:cs typeface="Times New Roman"/>
                        </a:rPr>
                        <a:t>설계하기</a:t>
                      </a:r>
                    </a:p>
                  </a:txBody>
                  <a:tcPr marL="56028" marR="560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맑은 고딕"/>
                        <a:buChar char="-"/>
                      </a:pPr>
                      <a:r>
                        <a:rPr lang="ko-KR" sz="1400" kern="100" dirty="0">
                          <a:latin typeface="맑은 고딕"/>
                          <a:ea typeface="맑은 고딕"/>
                          <a:cs typeface="Times New Roman"/>
                        </a:rPr>
                        <a:t>프로젝트의 특성을 반영한 테스트 케이스와 테스트 시나리오 작성</a:t>
                      </a:r>
                    </a:p>
                  </a:txBody>
                  <a:tcPr marL="56028" marR="560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97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맑은 고딕"/>
                          <a:ea typeface="맑은 고딕"/>
                          <a:cs typeface="Times New Roman"/>
                        </a:rPr>
                        <a:t>학습</a:t>
                      </a: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2) </a:t>
                      </a:r>
                      <a:r>
                        <a:rPr lang="ko-KR" sz="1400" kern="100">
                          <a:latin typeface="맑은 고딕"/>
                          <a:ea typeface="맑은 고딕"/>
                          <a:cs typeface="Times New Roman"/>
                        </a:rPr>
                        <a:t>개발자 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맑은 고딕"/>
                          <a:ea typeface="맑은 고딕"/>
                          <a:cs typeface="Times New Roman"/>
                        </a:rPr>
                        <a:t>통합테스트하기</a:t>
                      </a:r>
                    </a:p>
                  </a:txBody>
                  <a:tcPr marL="56028" marR="560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맑은 고딕"/>
                        <a:buChar char="-"/>
                      </a:pPr>
                      <a:r>
                        <a:rPr lang="ko-KR" sz="1400" kern="100" dirty="0">
                          <a:latin typeface="맑은 고딕"/>
                          <a:ea typeface="맑은 고딕"/>
                          <a:cs typeface="Times New Roman"/>
                        </a:rPr>
                        <a:t>통합테스트 계획에 따른 테스트 수행 순서 설명</a:t>
                      </a:r>
                    </a:p>
                  </a:txBody>
                  <a:tcPr marL="56028" marR="560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97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맑은 고딕"/>
                          <a:ea typeface="맑은 고딕"/>
                          <a:cs typeface="Times New Roman"/>
                        </a:rPr>
                        <a:t>학습</a:t>
                      </a: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3) </a:t>
                      </a:r>
                      <a:r>
                        <a:rPr lang="ko-KR" sz="1400" kern="100">
                          <a:latin typeface="맑은 고딕"/>
                          <a:ea typeface="맑은 고딕"/>
                          <a:cs typeface="Times New Roman"/>
                        </a:rPr>
                        <a:t>개발자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맑은 고딕"/>
                          <a:ea typeface="맑은 고딕"/>
                          <a:cs typeface="Times New Roman"/>
                        </a:rPr>
                        <a:t>결함조치 하기</a:t>
                      </a:r>
                    </a:p>
                  </a:txBody>
                  <a:tcPr marL="56028" marR="560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맑은 고딕"/>
                        <a:buChar char="-"/>
                      </a:pPr>
                      <a:r>
                        <a:rPr lang="ko-KR" sz="1400" kern="100" dirty="0">
                          <a:latin typeface="맑은 고딕"/>
                          <a:ea typeface="맑은 고딕"/>
                          <a:cs typeface="Times New Roman"/>
                        </a:rPr>
                        <a:t>테스트 수행 결과에서 발견된 결함을 식별하고 조치 우선순위 결정</a:t>
                      </a:r>
                    </a:p>
                  </a:txBody>
                  <a:tcPr marL="56028" marR="560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97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028" marR="560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028" marR="560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다이어그램 10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569643596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68213F68-F64A-47F4-A4FE-82DAA19BD4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307" y="5542843"/>
            <a:ext cx="761316" cy="977113"/>
          </a:xfrm>
          <a:prstGeom prst="rect">
            <a:avLst/>
          </a:prstGeom>
        </p:spPr>
      </p:pic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548090" y="1762699"/>
            <a:ext cx="10961329" cy="3503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2124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ko-KR" altLang="en-US" dirty="0" err="1" smtClean="0"/>
              <a:t>통합테스트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193801" y="2095499"/>
          <a:ext cx="9804398" cy="4134402"/>
        </p:xfrm>
        <a:graphic>
          <a:graphicData uri="http://schemas.openxmlformats.org/drawingml/2006/table">
            <a:tbl>
              <a:tblPr/>
              <a:tblGrid>
                <a:gridCol w="623969"/>
                <a:gridCol w="959063"/>
                <a:gridCol w="2461209"/>
                <a:gridCol w="2521874"/>
                <a:gridCol w="1305713"/>
                <a:gridCol w="623969"/>
                <a:gridCol w="1308601"/>
              </a:tblGrid>
              <a:tr h="104797">
                <a:tc rowSpan="3"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시스템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OXOX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Game Project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문서명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통합테스트 명세서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79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작성자 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Engineer)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797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승인자 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Analyst)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797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가는각진제목체"/>
                      </a:endParaRPr>
                    </a:p>
                  </a:txBody>
                  <a:tcPr marL="6385" marR="6385" marT="63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가는각진제목체"/>
                      </a:endParaRPr>
                    </a:p>
                  </a:txBody>
                  <a:tcPr marL="6385" marR="6385" marT="63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가는각진제목체"/>
                      </a:endParaRPr>
                    </a:p>
                  </a:txBody>
                  <a:tcPr marL="6385" marR="6385" marT="63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가는각진제목체"/>
                      </a:endParaRPr>
                    </a:p>
                  </a:txBody>
                  <a:tcPr marL="6385" marR="6385" marT="63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가는각진제목체"/>
                      </a:endParaRPr>
                    </a:p>
                  </a:txBody>
                  <a:tcPr marL="6385" marR="6385" marT="63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가는각진제목체"/>
                      </a:endParaRPr>
                    </a:p>
                  </a:txBody>
                  <a:tcPr marL="6385" marR="6385" marT="63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가는각진제목체"/>
                      </a:endParaRPr>
                    </a:p>
                  </a:txBody>
                  <a:tcPr marL="6385" marR="6385" marT="638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통합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단위</a:t>
                      </a:r>
                      <a:br>
                        <a:rPr lang="ko-KR" altLang="en-US" sz="7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테스트</a:t>
                      </a:r>
                      <a:br>
                        <a:rPr lang="ko-KR" altLang="en-US" sz="7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수행자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테스트 시나리오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예상결과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결과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결과</a:t>
                      </a:r>
                      <a:br>
                        <a:rPr lang="ko-KR" altLang="en-US" sz="7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PASS/</a:t>
                      </a:r>
                      <a:br>
                        <a:rPr lang="en-US" sz="7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FAULT)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비고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14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박지성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회원가입을 실시한다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아이디 중복확인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비밀번호와 비밀번호 확인란 확인 후 회원가입 완료 메시지를 보여준다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홍인화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로그인을 실시한다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아이디 확인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비밀번호 확인 후 로그인 후 대기방으로 이동한다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황유성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중복 로그인 검사를 실시한다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로그인 되어있는 사용자인지 확인 후 로그인이 되어 있으면 로그인 중이라는 안내 메시지를 보여준다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실패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FAULT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황유성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 추가를 실시한다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대기방에서 대기시 사용자가 로그인하면 로그인한 사용자를 목록에 출력한다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7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홍인화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대기실에서 게임방을 등록한다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대기중 새로운 게임방을 생성한다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박혜민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게임방 입장을 실행한다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사용자가 원하는 게임방에 입장을 한 후 게임방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UI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를 보여준다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9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박혜민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빠른입장을 실행한다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빠른입장시 대기중인 게임방에 입장한다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8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정용민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게임을 동기화시켜서 진행한다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게임시작시 대기중인 인원이 동시에 게임을 시작하는지 확인한다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9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정용민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게임 중 캐릭터 이동을 실시한다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OX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선택창에서 원하는 곳으로 캐릭터를 이동시킨다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박지성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정답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오답을 확인한다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캐릭터가 선택한 정답이 맞는지 틀린지 확인한다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2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박지성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캐릭터 추가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삭제를 진행한다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게임방 입장시 캐릭터를 추가하고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오답 또는 방을 나갔을경우 캐릭터를 삭제한다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실패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FAULT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12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홍인화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채팅시 같은 위치에 있는 사용자들끼리 채팅을 한다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대기실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같은 게임방 에서 채팅시 현재 같은 위치에 있는 사람들끼리 채팅을 진행한다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13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황유성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원하는 사용자에게 귓말을 보낸다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같은 위치가 아닌 다른 위치에 있어도 캐릭터 이름을 알면 대화를 할 수 있다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7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14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홍인화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관리자 로그인을 한다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로그인 한 사용자들을 확인한다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실패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FAULT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15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황유성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회원관리를 한다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회원관리탭에 들어가 회원정지를 시킬 수 있다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실패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FAULT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6385" marR="6385" marT="63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2632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dirty="0" smtClean="0"/>
              <a:t>통합 테스트 결과 보고서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295401" y="1968508"/>
          <a:ext cx="9601199" cy="4625975"/>
        </p:xfrm>
        <a:graphic>
          <a:graphicData uri="http://schemas.openxmlformats.org/drawingml/2006/table">
            <a:tbl>
              <a:tblPr/>
              <a:tblGrid>
                <a:gridCol w="1762484"/>
                <a:gridCol w="1289967"/>
                <a:gridCol w="1636677"/>
                <a:gridCol w="1637697"/>
                <a:gridCol w="1636677"/>
                <a:gridCol w="1637697"/>
              </a:tblGrid>
              <a:tr h="266700">
                <a:tc gridSpan="6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통합 테스트 결과 보고서</a:t>
                      </a: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670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시스템</a:t>
                      </a:r>
                      <a:r>
                        <a:rPr lang="en-US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서브시스템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시스템</a:t>
                      </a: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테스트담당자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황 유 성</a:t>
                      </a: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테스트일자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6/19</a:t>
                      </a: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테스트 </a:t>
                      </a: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케이스</a:t>
                      </a:r>
                      <a:r>
                        <a:rPr lang="en-US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ID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ITSC001</a:t>
                      </a: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err="1">
                          <a:latin typeface="맑은 고딕"/>
                          <a:ea typeface="맑은 고딕"/>
                          <a:cs typeface="Times New Roman"/>
                        </a:rPr>
                        <a:t>확인자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정 용 민</a:t>
                      </a: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완료 일자</a:t>
                      </a: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6/23</a:t>
                      </a: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설명</a:t>
                      </a: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캐릭터 이동</a:t>
                      </a:r>
                      <a:r>
                        <a:rPr lang="en-US" sz="1100" kern="100" dirty="0"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추가</a:t>
                      </a:r>
                      <a:r>
                        <a:rPr lang="en-US" sz="1100" kern="100" dirty="0"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삭제 확인</a:t>
                      </a: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6700">
                <a:tc gridSpan="6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테스트 시나리오</a:t>
                      </a: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67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작업내용</a:t>
                      </a: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작업구분</a:t>
                      </a:r>
                      <a:r>
                        <a:rPr lang="en-US" sz="1100" kern="100" dirty="0"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테스트데이터</a:t>
                      </a:r>
                      <a:r>
                        <a:rPr lang="en-US" sz="1100" kern="100" dirty="0"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관련</a:t>
                      </a:r>
                      <a:r>
                        <a:rPr lang="en-US" sz="1100" kern="100" dirty="0">
                          <a:latin typeface="맑은 고딕"/>
                          <a:ea typeface="맑은 고딕"/>
                          <a:cs typeface="Times New Roman"/>
                        </a:rPr>
                        <a:t> Use Case/</a:t>
                      </a: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테스트결과 및 오류내용</a:t>
                      </a: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6700">
                <a:tc rowSpan="4" gridSpan="2"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작업 절차</a:t>
                      </a:r>
                      <a:r>
                        <a:rPr lang="en-US" sz="1100" kern="100" dirty="0">
                          <a:latin typeface="맑은 고딕"/>
                          <a:ea typeface="맑은 고딕"/>
                          <a:cs typeface="Times New Roman"/>
                        </a:rPr>
                        <a:t> #1.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유저 접속 후 캐릭터의 생성</a:t>
                      </a:r>
                      <a:r>
                        <a:rPr lang="en-US" sz="1100" kern="100" dirty="0"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삭제를 확인</a:t>
                      </a: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작업 구분</a:t>
                      </a: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테스트</a:t>
                      </a: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67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테스트 데이터</a:t>
                      </a: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캐릭터</a:t>
                      </a: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ID </a:t>
                      </a: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유</a:t>
                      </a: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무 확인</a:t>
                      </a: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67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관련</a:t>
                      </a:r>
                      <a:r>
                        <a:rPr lang="en-US" sz="1100" kern="100" dirty="0">
                          <a:latin typeface="맑은 고딕"/>
                          <a:ea typeface="맑은 고딕"/>
                          <a:cs typeface="Times New Roman"/>
                        </a:rPr>
                        <a:t> Use Case ID/</a:t>
                      </a: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명</a:t>
                      </a: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-</a:t>
                      </a: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67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테스트 결과</a:t>
                      </a: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동작 확인</a:t>
                      </a: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6700">
                <a:tc rowSpan="4" gridSpan="2"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작업 절차</a:t>
                      </a:r>
                      <a:r>
                        <a:rPr lang="en-US" sz="1100" kern="100" dirty="0">
                          <a:latin typeface="맑은 고딕"/>
                          <a:ea typeface="맑은 고딕"/>
                          <a:cs typeface="Times New Roman"/>
                        </a:rPr>
                        <a:t> #2.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생성된 캐릭터의 이동 및 동기화 여부 확인</a:t>
                      </a: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작업 구분</a:t>
                      </a: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테스트</a:t>
                      </a: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67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테스트 데이터</a:t>
                      </a: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캐릭터의 위치값 및 유저정보의 캐릭터 위치값 확인</a:t>
                      </a: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67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관련</a:t>
                      </a:r>
                      <a:r>
                        <a:rPr lang="en-US" sz="1100" kern="100" dirty="0">
                          <a:latin typeface="맑은 고딕"/>
                          <a:ea typeface="맑은 고딕"/>
                          <a:cs typeface="Times New Roman"/>
                        </a:rPr>
                        <a:t> Use Case ID/</a:t>
                      </a: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명</a:t>
                      </a: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-</a:t>
                      </a: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67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테스트 결과</a:t>
                      </a: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동작 확인</a:t>
                      </a: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67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비고</a:t>
                      </a: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6700">
                <a:tc rowSpan="2"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최종 평가</a:t>
                      </a: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합격</a:t>
                      </a:r>
                      <a:r>
                        <a:rPr lang="en-US" sz="1100" kern="100" dirty="0">
                          <a:latin typeface="맑은 고딕"/>
                          <a:ea typeface="맑은 고딕"/>
                          <a:cs typeface="Times New Roman"/>
                        </a:rPr>
                        <a:t> / </a:t>
                      </a: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불합격</a:t>
                      </a:r>
                      <a:r>
                        <a:rPr lang="en-US" sz="1100" kern="100" dirty="0">
                          <a:latin typeface="맑은 고딕"/>
                          <a:ea typeface="맑은 고딕"/>
                          <a:cs typeface="Times New Roman"/>
                        </a:rPr>
                        <a:t> :</a:t>
                      </a: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합격</a:t>
                      </a: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67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사유</a:t>
                      </a:r>
                      <a:r>
                        <a:rPr lang="en-US" sz="1100" kern="100" dirty="0">
                          <a:latin typeface="맑은 고딕"/>
                          <a:ea typeface="맑은 고딕"/>
                          <a:cs typeface="Times New Roman"/>
                        </a:rPr>
                        <a:t> : </a:t>
                      </a: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테스트 진행 결과 모든 조건 확인</a:t>
                      </a:r>
                      <a:r>
                        <a:rPr lang="en-US" sz="1100" kern="100" dirty="0"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1219" marR="412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2170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dirty="0" smtClean="0"/>
              <a:t>결함 관리 대장 작성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295400" y="1928812"/>
          <a:ext cx="9601200" cy="4370388"/>
        </p:xfrm>
        <a:graphic>
          <a:graphicData uri="http://schemas.openxmlformats.org/drawingml/2006/table">
            <a:tbl>
              <a:tblPr/>
              <a:tblGrid>
                <a:gridCol w="809541"/>
                <a:gridCol w="855890"/>
                <a:gridCol w="778642"/>
                <a:gridCol w="1264327"/>
                <a:gridCol w="762000"/>
                <a:gridCol w="1473443"/>
                <a:gridCol w="863099"/>
                <a:gridCol w="1028958"/>
                <a:gridCol w="901172"/>
                <a:gridCol w="864128"/>
              </a:tblGrid>
              <a:tr h="473470">
                <a:tc gridSpan="10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latin typeface="맑은 고딕"/>
                          <a:ea typeface="맑은 고딕"/>
                          <a:cs typeface="Times New Roman"/>
                        </a:rPr>
                        <a:t>결함 관리 대장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7532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발견일자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발견자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결함구분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영향</a:t>
                      </a:r>
                      <a:r>
                        <a:rPr lang="en-US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심각도</a:t>
                      </a:r>
                      <a:r>
                        <a:rPr lang="en-US" sz="1100" kern="100" dirty="0"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우선순위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상세내용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결합유입단계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결함유형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결함상태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결함조치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83597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결함발견</a:t>
                      </a:r>
                      <a:endParaRPr lang="en-US" altLang="ko-KR" sz="11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일자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에러</a:t>
                      </a:r>
                      <a:r>
                        <a:rPr lang="en-US" alt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결함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latin typeface="맑은 고딕"/>
                          <a:ea typeface="맑은 고딕"/>
                          <a:cs typeface="Times New Roman"/>
                        </a:rPr>
                        <a:t>A(Major</a:t>
                      </a:r>
                      <a:r>
                        <a:rPr lang="en-US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B(Minor)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(Trifle</a:t>
                      </a:r>
                      <a:r>
                        <a:rPr lang="en-US" sz="1100" kern="100" dirty="0"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즉시</a:t>
                      </a:r>
                      <a:endParaRPr lang="en-US" altLang="ko-KR" sz="11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주의</a:t>
                      </a:r>
                      <a:endParaRPr lang="en-US" altLang="ko-KR" sz="11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대기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결함</a:t>
                      </a:r>
                      <a:endParaRPr lang="en-US" altLang="ko-KR" sz="11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발견</a:t>
                      </a:r>
                      <a:endParaRPr lang="en-US" altLang="ko-KR" sz="11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단계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기획</a:t>
                      </a:r>
                      <a:endParaRPr lang="en-US" altLang="ko-KR" sz="11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설계</a:t>
                      </a:r>
                      <a:endParaRPr lang="en-US" altLang="ko-KR" sz="11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코딩</a:t>
                      </a:r>
                      <a:endParaRPr lang="en-US" altLang="ko-KR" sz="11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테스트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동작가능</a:t>
                      </a:r>
                      <a:endParaRPr lang="en-US" altLang="ko-KR" sz="11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동작불가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분석</a:t>
                      </a:r>
                      <a:endParaRPr lang="en-US" altLang="ko-KR" sz="11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수정</a:t>
                      </a:r>
                      <a:endParaRPr lang="en-US" altLang="ko-KR" sz="11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완료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093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2018.05.10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정용민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에러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B</a:t>
                      </a: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즉시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타 </a:t>
                      </a: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캐릭터</a:t>
                      </a:r>
                      <a:r>
                        <a:rPr lang="en-US" alt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동시이동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코딩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코딩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동작가능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수정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093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2018.05.14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황유성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에러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latin typeface="맑은 고딕"/>
                          <a:ea typeface="맑은 고딕"/>
                          <a:cs typeface="Times New Roman"/>
                        </a:rPr>
                        <a:t>A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즉시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로그인 불가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코딩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설계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동작불가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완료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093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2018.05.15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박혜민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에러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latin typeface="맑은 고딕"/>
                          <a:ea typeface="맑은 고딕"/>
                          <a:cs typeface="Times New Roman"/>
                        </a:rPr>
                        <a:t>C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주의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latin typeface="맑은 고딕"/>
                          <a:ea typeface="맑은 고딕"/>
                          <a:cs typeface="Times New Roman"/>
                        </a:rPr>
                        <a:t>UI</a:t>
                      </a: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로고 확인 불가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발견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테스트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동작가능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분석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093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2018.06.01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홍인화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결함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A</a:t>
                      </a: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즉시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캐릭터 이동 동기화</a:t>
                      </a:r>
                      <a:r>
                        <a:rPr lang="en-US" sz="1100" kern="100" dirty="0">
                          <a:latin typeface="맑은 고딕"/>
                          <a:ea typeface="맑은 고딕"/>
                          <a:cs typeface="Times New Roman"/>
                        </a:rPr>
                        <a:t>X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결함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테스트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동작불가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완료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093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2018.06.01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박지성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에러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B</a:t>
                      </a:r>
                      <a:endParaRPr lang="ko-KR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즉시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유저정보 확인불가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설계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설계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동작불가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완료</a:t>
                      </a: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093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7260" marR="47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2355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ko-KR" altLang="en-US" dirty="0" smtClean="0"/>
              <a:t>형상관리 산출물 작성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295400" y="2197101"/>
          <a:ext cx="9601200" cy="4165596"/>
        </p:xfrm>
        <a:graphic>
          <a:graphicData uri="http://schemas.openxmlformats.org/drawingml/2006/table">
            <a:tbl>
              <a:tblPr/>
              <a:tblGrid>
                <a:gridCol w="2400300"/>
                <a:gridCol w="3023795"/>
                <a:gridCol w="1776805"/>
                <a:gridCol w="2400300"/>
              </a:tblGrid>
              <a:tr h="370781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812800" algn="l"/>
                        </a:tabLst>
                      </a:pPr>
                      <a:r>
                        <a:rPr lang="ko-KR" sz="1100" b="1" kern="100">
                          <a:latin typeface="맑은 고딕"/>
                          <a:ea typeface="맑은 고딕"/>
                          <a:cs typeface="Times New Roman"/>
                        </a:rPr>
                        <a:t>형상관리산출서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69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714750" algn="l"/>
                        </a:tabLst>
                      </a:pPr>
                      <a:r>
                        <a:rPr lang="ko-KR" sz="1000" kern="100" dirty="0" err="1">
                          <a:latin typeface="맑은 고딕"/>
                          <a:ea typeface="맑은 고딕"/>
                          <a:cs typeface="Times New Roman"/>
                        </a:rPr>
                        <a:t>프로젝트명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714750" algn="l"/>
                        </a:tabLs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OXOX 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퀴즈게임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69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714750" algn="l"/>
                        </a:tabLst>
                      </a:pPr>
                      <a:r>
                        <a:rPr lang="ko-KR" sz="1000" kern="100" dirty="0" err="1">
                          <a:latin typeface="맑은 고딕"/>
                          <a:ea typeface="맑은 고딕"/>
                          <a:cs typeface="Times New Roman"/>
                        </a:rPr>
                        <a:t>산출요청자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714750" algn="l"/>
                        </a:tabLs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정용민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714750" algn="l"/>
                        </a:tabLs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요청일자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714750" algn="l"/>
                        </a:tabLs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2018. 6. 25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9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714750" algn="l"/>
                        </a:tabLs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항목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 ID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714750" algn="l"/>
                        </a:tabLs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PR_10(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프로토콜관리계획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)_01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714750" algn="l"/>
                        </a:tabLs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항목명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714750" algn="l"/>
                        </a:tabLs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프로토콜관리계획서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9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714750" algn="l"/>
                        </a:tabLs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처리담당자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714750" algn="l"/>
                        </a:tabLs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박지성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714750" algn="l"/>
                        </a:tabLs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완료예정일자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714750" algn="l"/>
                        </a:tabLs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2018. 7. 23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9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714750" algn="l"/>
                        </a:tabLs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승인자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714750" algn="l"/>
                        </a:tabLs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정 용 민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인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714750" algn="l"/>
                        </a:tabLs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처리결과확인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714750" algn="l"/>
                        </a:tabLs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이 응 수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인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60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714750" algn="l"/>
                        </a:tabLs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요청내용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-3429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3714750" algn="l"/>
                        </a:tabLs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유저 정보의 식별의 용이성 </a:t>
                      </a:r>
                      <a:r>
                        <a:rPr lang="ko-KR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부여</a:t>
                      </a:r>
                      <a:endParaRPr lang="en-US" altLang="ko-KR" sz="10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-3429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3714750" algn="l"/>
                        </a:tabLst>
                      </a:pPr>
                      <a:r>
                        <a:rPr 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   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- Instance of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의 데이터 처리 방법을 통하여 유저정보 </a:t>
                      </a:r>
                      <a:r>
                        <a:rPr lang="ko-KR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구분</a:t>
                      </a:r>
                      <a:endParaRPr lang="en-US" altLang="ko-KR" sz="10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-3429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 startAt="2"/>
                        <a:tabLst>
                          <a:tab pos="3714750" algn="l"/>
                        </a:tabLst>
                      </a:pPr>
                      <a:r>
                        <a:rPr lang="ko-KR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게임 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동기화의 진행 </a:t>
                      </a:r>
                      <a:r>
                        <a:rPr lang="ko-KR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여부</a:t>
                      </a:r>
                      <a:endParaRPr lang="en-US" altLang="ko-KR" sz="10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-3429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3714750" algn="l"/>
                        </a:tabLst>
                      </a:pPr>
                      <a:r>
                        <a:rPr 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   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- 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서버에서 동시에 신호를 받아 처리하는 방법 도입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69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714750" algn="l"/>
                        </a:tabLs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변경사유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714750" algn="l"/>
                        </a:tabLs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데이터 처리과정에서 알고리즘 분석을 통하여 최선의 방법을 도출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69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714750" algn="l"/>
                        </a:tabLs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처리결과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714750" algn="l"/>
                        </a:tabLs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변경요청사항의 내용이 이상 없이 보완됨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3879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ko-KR" altLang="en-US" dirty="0" smtClean="0"/>
              <a:t>버전을 고려한 제품 </a:t>
            </a:r>
            <a:r>
              <a:rPr lang="ko-KR" altLang="en-US" dirty="0" err="1" smtClean="0"/>
              <a:t>릴리즈</a:t>
            </a:r>
            <a:r>
              <a:rPr lang="ko-KR" altLang="en-US" dirty="0" smtClean="0"/>
              <a:t> 노트 작성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295400" y="2075560"/>
          <a:ext cx="9601200" cy="4322700"/>
        </p:xfrm>
        <a:graphic>
          <a:graphicData uri="http://schemas.openxmlformats.org/drawingml/2006/table">
            <a:tbl>
              <a:tblPr/>
              <a:tblGrid>
                <a:gridCol w="1627089"/>
                <a:gridCol w="7974111"/>
              </a:tblGrid>
              <a:tr h="400940">
                <a:tc gridSpan="2">
                  <a:txBody>
                    <a:bodyPr/>
                    <a:lstStyle/>
                    <a:p>
                      <a:pPr algn="ctr" fontAlgn="base" latinLnBrk="0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sz="1500" b="1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릴리즈</a:t>
                      </a:r>
                      <a:r>
                        <a:rPr lang="ko-KR" sz="1500" b="1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노트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Header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문서 이름 </a:t>
                      </a: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: rnote_001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fontAlgn="base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제품 이름 </a:t>
                      </a: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: OXOX Quiz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fontAlgn="base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버전 번호 </a:t>
                      </a: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: V1.1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fontAlgn="base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릴리즈 날짜 </a:t>
                      </a: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: 2018.06.23.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fontAlgn="base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노트 버전 </a:t>
                      </a: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: 1.00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sz="1000" b="1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개요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OXOX Quiz</a:t>
                      </a: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의 오류 및 미비점 보완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sz="1000" b="1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목적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1. </a:t>
                      </a: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기존의 버전에서 발생한 오류에 대한 수정</a:t>
                      </a: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fontAlgn="base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2. </a:t>
                      </a: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캐릭터간 동기화 확인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sz="1000" b="1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이슈 요약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게임시작 시 유저 별로 캐릭터가 따로 움직임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sz="1000" b="1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재현 항목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1.</a:t>
                      </a: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유저 접속 확인 </a:t>
                      </a: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(2</a:t>
                      </a: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인 이상</a:t>
                      </a: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)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fontAlgn="base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2. </a:t>
                      </a: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게임 시작 후 이동 확인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fontAlgn="base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3. </a:t>
                      </a:r>
                      <a:r>
                        <a:rPr lang="ko-KR" sz="10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게임 종료 시 캐릭터 삭제 확인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sz="1000" b="1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수정</a:t>
                      </a:r>
                      <a:r>
                        <a:rPr lang="en-US" sz="1000" b="1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/</a:t>
                      </a:r>
                      <a:r>
                        <a:rPr lang="ko-KR" sz="1000" b="1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개선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1.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추가되는 캐릭터에 대한 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Thread</a:t>
                      </a:r>
                      <a:r>
                        <a:rPr lang="ko-KR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가 제대로 작동하지 않음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.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굴림"/>
                        </a:rPr>
                        <a:t>2. Thread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굴림"/>
                        </a:rPr>
                        <a:t>추가 후 동기화 확인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굴림"/>
                        </a:rPr>
                        <a:t>개선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굴림"/>
                        </a:rPr>
                        <a:t>1. 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굴림"/>
                        </a:rPr>
                        <a:t>캐릭터를 모두 같은 크기로 생성하여 본인 캐릭터를 알기 어려움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굴림"/>
                        </a:rPr>
                        <a:t>.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굴림"/>
                        </a:rPr>
                        <a:t> -&gt;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굴림"/>
                        </a:rPr>
                        <a:t>본인 캐릭터는 기존 캐릭터 대비 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굴림"/>
                        </a:rPr>
                        <a:t>2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굴림"/>
                        </a:rPr>
                        <a:t>배 크게 출력되도록 함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굴림"/>
                        </a:rPr>
                        <a:t>.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3879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ko-KR" altLang="en-US" dirty="0" smtClean="0"/>
              <a:t>버전을 고려한 제품 </a:t>
            </a:r>
            <a:r>
              <a:rPr lang="ko-KR" altLang="en-US" dirty="0" err="1" smtClean="0"/>
              <a:t>릴리즈</a:t>
            </a:r>
            <a:r>
              <a:rPr lang="ko-KR" altLang="en-US" dirty="0" smtClean="0"/>
              <a:t> 노트 작성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295400" y="2075560"/>
          <a:ext cx="9601200" cy="4261740"/>
        </p:xfrm>
        <a:graphic>
          <a:graphicData uri="http://schemas.openxmlformats.org/drawingml/2006/table">
            <a:tbl>
              <a:tblPr/>
              <a:tblGrid>
                <a:gridCol w="1627089"/>
                <a:gridCol w="7974111"/>
              </a:tblGrid>
              <a:tr h="4261740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0" dirty="0" smtClean="0">
                          <a:solidFill>
                            <a:srgbClr val="000000"/>
                          </a:solidFill>
                          <a:latin typeface="맑은 고딕"/>
                          <a:ea typeface="+mn-ea"/>
                          <a:cs typeface="굴림"/>
                        </a:rPr>
                        <a:t>수정</a:t>
                      </a:r>
                      <a:r>
                        <a:rPr lang="en-US" sz="1000" b="1" kern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/</a:t>
                      </a:r>
                      <a:r>
                        <a:rPr lang="ko-KR" altLang="en-US" sz="1000" b="1" kern="0" dirty="0" smtClean="0">
                          <a:solidFill>
                            <a:srgbClr val="000000"/>
                          </a:solidFill>
                          <a:latin typeface="맑은 고딕"/>
                          <a:ea typeface="+mn-ea"/>
                          <a:cs typeface="굴림"/>
                        </a:rPr>
                        <a:t>개선</a:t>
                      </a:r>
                      <a:endParaRPr lang="ko-KR" altLang="en-US" sz="1000" kern="100" dirty="0" smtClean="0">
                        <a:latin typeface="맑은 고딕"/>
                        <a:ea typeface="+mn-ea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endParaRPr lang="ko-KR" sz="1000" kern="100" dirty="0" smtClean="0"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 rotWithShape="1">
          <a:blip r:embed="rId6"/>
          <a:srcRect l="21347" t="11094" r="32455" b="15452"/>
          <a:stretch/>
        </p:blipFill>
        <p:spPr bwMode="auto">
          <a:xfrm>
            <a:off x="3133291" y="2195112"/>
            <a:ext cx="4782418" cy="41187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cx="http://schemas.microsoft.com/office/drawing/2014/chartex" xmlns:wpc="http://schemas.microsoft.com/office/word/2010/wordprocessingCanvas" xmlns="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3879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ko-KR" altLang="en-US" dirty="0" smtClean="0"/>
              <a:t>버전을 고려한 제품 </a:t>
            </a:r>
            <a:r>
              <a:rPr lang="ko-KR" altLang="en-US" dirty="0" err="1" smtClean="0"/>
              <a:t>릴리즈</a:t>
            </a:r>
            <a:r>
              <a:rPr lang="ko-KR" altLang="en-US" dirty="0" smtClean="0"/>
              <a:t> 노트 작성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295400" y="2075560"/>
          <a:ext cx="9601200" cy="4261740"/>
        </p:xfrm>
        <a:graphic>
          <a:graphicData uri="http://schemas.openxmlformats.org/drawingml/2006/table">
            <a:tbl>
              <a:tblPr/>
              <a:tblGrid>
                <a:gridCol w="1627089"/>
                <a:gridCol w="7974111"/>
              </a:tblGrid>
              <a:tr h="4261740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0" dirty="0" smtClean="0">
                          <a:solidFill>
                            <a:srgbClr val="000000"/>
                          </a:solidFill>
                          <a:latin typeface="맑은 고딕"/>
                          <a:ea typeface="+mn-ea"/>
                          <a:cs typeface="굴림"/>
                        </a:rPr>
                        <a:t>수정</a:t>
                      </a:r>
                      <a:r>
                        <a:rPr lang="en-US" sz="1000" b="1" kern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함초롬바탕"/>
                        </a:rPr>
                        <a:t>/</a:t>
                      </a:r>
                      <a:r>
                        <a:rPr lang="ko-KR" altLang="en-US" sz="1000" b="1" kern="0" dirty="0" smtClean="0">
                          <a:solidFill>
                            <a:srgbClr val="000000"/>
                          </a:solidFill>
                          <a:latin typeface="맑은 고딕"/>
                          <a:ea typeface="+mn-ea"/>
                          <a:cs typeface="굴림"/>
                        </a:rPr>
                        <a:t>개선</a:t>
                      </a:r>
                      <a:endParaRPr lang="ko-KR" altLang="en-US" sz="1000" kern="100" dirty="0" smtClean="0">
                        <a:latin typeface="맑은 고딕"/>
                        <a:ea typeface="+mn-ea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kern="100" dirty="0" smtClean="0">
                          <a:latin typeface="맑은 고딕"/>
                          <a:ea typeface="+mn-ea"/>
                          <a:cs typeface="굴림"/>
                        </a:rPr>
                        <a:t>개선</a:t>
                      </a:r>
                      <a:endParaRPr lang="ko-KR" altLang="en-US" sz="1000" kern="100" dirty="0" smtClean="0">
                        <a:latin typeface="맑은 고딕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 smtClean="0">
                          <a:latin typeface="맑은 고딕"/>
                          <a:ea typeface="맑은 고딕"/>
                          <a:cs typeface="굴림"/>
                        </a:rPr>
                        <a:t>1. </a:t>
                      </a:r>
                      <a:r>
                        <a:rPr lang="ko-KR" altLang="en-US" sz="1000" kern="100" dirty="0" smtClean="0">
                          <a:latin typeface="맑은 고딕"/>
                          <a:ea typeface="+mn-ea"/>
                          <a:cs typeface="굴림"/>
                        </a:rPr>
                        <a:t>캐릭터를 모두 같은 크기로 생성하여 본인 캐릭터를 알기 어려움</a:t>
                      </a:r>
                      <a:r>
                        <a:rPr lang="en-US" sz="1000" kern="100" dirty="0" smtClean="0">
                          <a:latin typeface="맑은 고딕"/>
                          <a:ea typeface="맑은 고딕"/>
                          <a:cs typeface="굴림"/>
                        </a:rPr>
                        <a:t>.</a:t>
                      </a:r>
                      <a:endParaRPr lang="ko-KR" altLang="en-US" sz="1000" kern="100" dirty="0" smtClean="0">
                        <a:latin typeface="맑은 고딕"/>
                        <a:ea typeface="+mn-ea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 smtClean="0">
                          <a:latin typeface="맑은 고딕"/>
                          <a:ea typeface="맑은 고딕"/>
                          <a:cs typeface="굴림"/>
                        </a:rPr>
                        <a:t> -&gt;</a:t>
                      </a:r>
                      <a:r>
                        <a:rPr lang="ko-KR" altLang="en-US" sz="1000" kern="100" dirty="0" smtClean="0">
                          <a:latin typeface="맑은 고딕"/>
                          <a:ea typeface="+mn-ea"/>
                          <a:cs typeface="굴림"/>
                        </a:rPr>
                        <a:t>본인 캐릭터는 기존 캐릭터 대비 </a:t>
                      </a:r>
                      <a:r>
                        <a:rPr lang="en-US" sz="1000" kern="100" dirty="0" smtClean="0">
                          <a:latin typeface="맑은 고딕"/>
                          <a:ea typeface="맑은 고딕"/>
                          <a:cs typeface="굴림"/>
                        </a:rPr>
                        <a:t>2</a:t>
                      </a:r>
                      <a:r>
                        <a:rPr lang="ko-KR" altLang="en-US" sz="1000" kern="100" dirty="0" smtClean="0">
                          <a:latin typeface="맑은 고딕"/>
                          <a:ea typeface="+mn-ea"/>
                          <a:cs typeface="굴림"/>
                        </a:rPr>
                        <a:t>배 크게 출력되도록 함</a:t>
                      </a:r>
                      <a:r>
                        <a:rPr lang="en-US" sz="1000" kern="100" dirty="0" smtClean="0">
                          <a:latin typeface="맑은 고딕"/>
                          <a:ea typeface="맑은 고딕"/>
                          <a:cs typeface="굴림"/>
                        </a:rPr>
                        <a:t>.</a:t>
                      </a:r>
                      <a:endParaRPr lang="ko-KR" altLang="en-US" sz="1000" kern="100" dirty="0" smtClean="0">
                        <a:latin typeface="맑은 고딕"/>
                        <a:ea typeface="+mn-ea"/>
                        <a:cs typeface="Times New Roman"/>
                      </a:endParaRPr>
                    </a:p>
                    <a:p>
                      <a:pPr marL="228600" indent="-228600" algn="just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endParaRPr lang="ko-KR" sz="1000" kern="100" dirty="0" smtClean="0"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4770" marR="64770" marT="17780" marB="177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032000" y="3082797"/>
          <a:ext cx="8128000" cy="163068"/>
        </p:xfrm>
        <a:graphic>
          <a:graphicData uri="http://schemas.openxmlformats.org/drawingml/2006/table">
            <a:tbl>
              <a:tblPr/>
              <a:tblGrid>
                <a:gridCol w="8128000"/>
              </a:tblGrid>
              <a:tr h="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66562" name="그림 488"/>
          <p:cNvPicPr>
            <a:picLocks noChangeAspect="1" noChangeArrowheads="1"/>
          </p:cNvPicPr>
          <p:nvPr/>
        </p:nvPicPr>
        <p:blipFill>
          <a:blip r:embed="rId6"/>
          <a:srcRect t="25397" r="46014" b="29759"/>
          <a:stretch>
            <a:fillRect/>
          </a:stretch>
        </p:blipFill>
        <p:spPr bwMode="auto">
          <a:xfrm>
            <a:off x="3060701" y="2846328"/>
            <a:ext cx="3987800" cy="2341622"/>
          </a:xfrm>
          <a:prstGeom prst="rect">
            <a:avLst/>
          </a:prstGeom>
          <a:noFill/>
        </p:spPr>
      </p:pic>
      <p:pic>
        <p:nvPicPr>
          <p:cNvPr id="66561" name="그림 489"/>
          <p:cNvPicPr>
            <a:picLocks noChangeAspect="1" noChangeArrowheads="1"/>
          </p:cNvPicPr>
          <p:nvPr/>
        </p:nvPicPr>
        <p:blipFill>
          <a:blip r:embed="rId7"/>
          <a:srcRect l="25620" t="33076" r="32832" b="47009"/>
          <a:stretch>
            <a:fillRect/>
          </a:stretch>
        </p:blipFill>
        <p:spPr bwMode="auto">
          <a:xfrm>
            <a:off x="3035300" y="5054600"/>
            <a:ext cx="4791075" cy="12477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3879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ko-KR" altLang="en-US" dirty="0" smtClean="0"/>
              <a:t>버전을 고려한 제품 </a:t>
            </a:r>
            <a:r>
              <a:rPr lang="ko-KR" altLang="en-US" dirty="0" err="1" smtClean="0"/>
              <a:t>릴리즈</a:t>
            </a:r>
            <a:r>
              <a:rPr lang="ko-KR" altLang="en-US" dirty="0" smtClean="0"/>
              <a:t> 노트 작성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295400" y="2016146"/>
          <a:ext cx="9601200" cy="4371953"/>
        </p:xfrm>
        <a:graphic>
          <a:graphicData uri="http://schemas.openxmlformats.org/drawingml/2006/table">
            <a:tbl>
              <a:tblPr/>
              <a:tblGrid>
                <a:gridCol w="1627089"/>
                <a:gridCol w="7974111"/>
              </a:tblGrid>
              <a:tr h="873570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b="1" kern="100" dirty="0" smtClean="0">
                          <a:latin typeface="+mn-ea"/>
                          <a:ea typeface="+mn-ea"/>
                          <a:cs typeface="Times New Roman"/>
                        </a:rPr>
                        <a:t>사용자 영향도</a:t>
                      </a:r>
                      <a:endParaRPr lang="ko-KR" sz="1000" b="1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자신의 캐릭터를 한 눈에 알 수 있어서 정답을 선택하는데 있어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타 캐릭터로 오인해 오답을 선택하는 부분 개선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sz="1000" b="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3628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SW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영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향도</a:t>
                      </a:r>
                      <a:endParaRPr lang="ko-KR" sz="1000" b="1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b="0" kern="100" dirty="0" smtClean="0">
                          <a:latin typeface="+mn-ea"/>
                          <a:ea typeface="+mn-ea"/>
                          <a:cs typeface="Times New Roman"/>
                        </a:rPr>
                        <a:t>-</a:t>
                      </a:r>
                      <a:endParaRPr lang="ko-KR" sz="1000" b="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8949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b="1" kern="100" dirty="0" smtClean="0">
                          <a:latin typeface="+mn-ea"/>
                          <a:ea typeface="+mn-ea"/>
                          <a:cs typeface="Times New Roman"/>
                        </a:rPr>
                        <a:t>노트</a:t>
                      </a:r>
                      <a:endParaRPr lang="ko-KR" sz="1000" b="1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b="0" kern="100" dirty="0" smtClean="0">
                          <a:latin typeface="+mn-ea"/>
                          <a:ea typeface="+mn-ea"/>
                          <a:cs typeface="Times New Roman"/>
                        </a:rPr>
                        <a:t>실행 환경 </a:t>
                      </a:r>
                      <a:r>
                        <a:rPr lang="en-US" altLang="ko-KR" sz="1000" b="0" kern="100" dirty="0" smtClean="0">
                          <a:latin typeface="+mn-ea"/>
                          <a:ea typeface="+mn-ea"/>
                          <a:cs typeface="Times New Roman"/>
                        </a:rPr>
                        <a:t>:</a:t>
                      </a:r>
                    </a:p>
                    <a:p>
                      <a:pPr algn="just" fontAlgn="base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n-US" altLang="ko-KR" sz="1000" b="0" kern="100" dirty="0" smtClean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just" fontAlgn="base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n-US" altLang="ko-KR" sz="1000" b="0" kern="100" dirty="0" smtClean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just" fontAlgn="base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n-US" altLang="ko-KR" sz="1000" b="0" kern="100" dirty="0" smtClean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just" fontAlgn="base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n-US" altLang="ko-KR" sz="1000" b="0" kern="100" dirty="0" smtClean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just" fontAlgn="base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n-US" altLang="ko-KR" sz="1000" b="0" kern="100" dirty="0" smtClean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just" fontAlgn="base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n-US" altLang="ko-KR" sz="1000" b="0" kern="100" dirty="0" smtClean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just" fontAlgn="base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n-US" altLang="ko-KR" sz="1000" b="0" kern="100" dirty="0" smtClean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just" fontAlgn="base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n-US" altLang="ko-KR" sz="1000" b="0" kern="100" dirty="0" smtClean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just" fontAlgn="base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b="0" kern="100" dirty="0" smtClean="0">
                          <a:latin typeface="+mn-ea"/>
                          <a:ea typeface="+mn-ea"/>
                          <a:cs typeface="Times New Roman"/>
                        </a:rPr>
                        <a:t>실행 툴 </a:t>
                      </a:r>
                      <a:r>
                        <a:rPr lang="en-US" altLang="ko-KR" sz="1000" b="0" kern="100" dirty="0" smtClean="0">
                          <a:latin typeface="+mn-ea"/>
                          <a:ea typeface="+mn-ea"/>
                          <a:cs typeface="Times New Roman"/>
                        </a:rPr>
                        <a:t>: 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Eclipse Java EE IDE Web Developers. Oxygen.3a </a:t>
                      </a:r>
                      <a:r>
                        <a:rPr 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Realease</a:t>
                      </a:r>
                      <a:r>
                        <a:rPr 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(4.7.3a)</a:t>
                      </a:r>
                      <a:endParaRPr lang="ko-KR" sz="1000" b="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4770" marR="64770" marT="17780" marB="177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903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b="1" kern="100" dirty="0" smtClean="0">
                          <a:latin typeface="+mn-ea"/>
                          <a:ea typeface="+mn-ea"/>
                          <a:cs typeface="Times New Roman"/>
                        </a:rPr>
                        <a:t>면책 조항</a:t>
                      </a:r>
                      <a:endParaRPr lang="ko-KR" sz="1000" b="1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b="0" kern="100" dirty="0" smtClean="0">
                          <a:latin typeface="+mn-ea"/>
                          <a:ea typeface="+mn-ea"/>
                          <a:cs typeface="Times New Roman"/>
                        </a:rPr>
                        <a:t>-</a:t>
                      </a:r>
                      <a:endParaRPr lang="ko-KR" sz="1000" b="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903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1000" b="1" kern="100" dirty="0" smtClean="0">
                          <a:latin typeface="+mn-ea"/>
                          <a:ea typeface="+mn-ea"/>
                          <a:cs typeface="Times New Roman"/>
                        </a:rPr>
                        <a:t>연락 정보</a:t>
                      </a:r>
                      <a:endParaRPr lang="ko-KR" sz="1000" b="1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b="0" kern="100" dirty="0" smtClean="0">
                          <a:latin typeface="+mn-ea"/>
                          <a:ea typeface="+mn-ea"/>
                          <a:cs typeface="Times New Roman"/>
                        </a:rPr>
                        <a:t>-</a:t>
                      </a:r>
                      <a:endParaRPr lang="ko-KR" sz="1000" b="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_x202643328" descr="EMB00000b844683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23904" y="3602074"/>
            <a:ext cx="7290096" cy="19859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1385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ko-KR" altLang="en-US" dirty="0" smtClean="0"/>
              <a:t>설치 매뉴얼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308100" y="2258061"/>
          <a:ext cx="9601200" cy="1844038"/>
        </p:xfrm>
        <a:graphic>
          <a:graphicData uri="http://schemas.openxmlformats.org/drawingml/2006/table">
            <a:tbl>
              <a:tblPr/>
              <a:tblGrid>
                <a:gridCol w="1039230"/>
                <a:gridCol w="1386470"/>
                <a:gridCol w="7175500"/>
              </a:tblGrid>
              <a:tr h="263434">
                <a:tc>
                  <a:txBody>
                    <a:bodyPr/>
                    <a:lstStyle/>
                    <a:p>
                      <a:pPr mar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제품명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OXOX Quiz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3434">
                <a:tc>
                  <a:txBody>
                    <a:bodyPr/>
                    <a:lstStyle/>
                    <a:p>
                      <a:pPr mar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목적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-34290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맑은 고딕"/>
                        <a:buNone/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소켓통신을 통한 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Server/Client 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간 네트워크 테스트 진행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3434">
                <a:tc rowSpan="5">
                  <a:txBody>
                    <a:bodyPr/>
                    <a:lstStyle/>
                    <a:p>
                      <a:pPr mar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기능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로그인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ID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와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 IP 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주소를 통해 서버에 접속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4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채팅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동시 </a:t>
                      </a:r>
                      <a:r>
                        <a:rPr lang="ko-KR" sz="1000" kern="100" dirty="0" err="1">
                          <a:latin typeface="맑은 고딕"/>
                          <a:ea typeface="맑은 고딕"/>
                          <a:cs typeface="Times New Roman"/>
                        </a:rPr>
                        <a:t>접속자와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 실시간 채팅 가능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4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게임 플레이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O / X 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선택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. (1</a:t>
                      </a:r>
                      <a:r>
                        <a:rPr lang="ko-KR" sz="1000" kern="100" dirty="0" err="1">
                          <a:latin typeface="맑은 고딕"/>
                          <a:ea typeface="맑은 고딕"/>
                          <a:cs typeface="Times New Roman"/>
                        </a:rPr>
                        <a:t>명이상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 최대 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20</a:t>
                      </a:r>
                      <a:r>
                        <a:rPr lang="ko-KR" sz="1000" kern="100" dirty="0" err="1">
                          <a:latin typeface="맑은 고딕"/>
                          <a:ea typeface="맑은 고딕"/>
                          <a:cs typeface="Times New Roman"/>
                        </a:rPr>
                        <a:t>명이용가능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4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귓속말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특정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 2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인 간에 비밀 채팅 가능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4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유저 정보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유저의 위치를 확인 할 수 있음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486009" y="1999734"/>
            <a:ext cx="638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개요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486009" y="4273034"/>
            <a:ext cx="10326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문서 정보</a:t>
            </a:r>
            <a:endParaRPr lang="ko-KR" altLang="en-US" sz="14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1295400" y="4534660"/>
          <a:ext cx="9601200" cy="824739"/>
        </p:xfrm>
        <a:graphic>
          <a:graphicData uri="http://schemas.openxmlformats.org/drawingml/2006/table">
            <a:tbl>
              <a:tblPr/>
              <a:tblGrid>
                <a:gridCol w="1599853"/>
                <a:gridCol w="1599853"/>
                <a:gridCol w="1599853"/>
                <a:gridCol w="1599853"/>
                <a:gridCol w="1600894"/>
                <a:gridCol w="1600894"/>
              </a:tblGrid>
              <a:tr h="274913">
                <a:tc>
                  <a:txBody>
                    <a:bodyPr/>
                    <a:lstStyle/>
                    <a:p>
                      <a:pPr mar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버전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작성자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작성일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검토자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일시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검수인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274913">
                <a:tc>
                  <a:txBody>
                    <a:bodyPr/>
                    <a:lstStyle/>
                    <a:p>
                      <a:pPr mar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v1.1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홍인화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2018-06-20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박혜민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2018-06-23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정용민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913">
                <a:tc>
                  <a:txBody>
                    <a:bodyPr/>
                    <a:lstStyle/>
                    <a:p>
                      <a:pPr mar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변경 내용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최초 작성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486009" y="5466834"/>
            <a:ext cx="10326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설치 방법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1486009" y="5784334"/>
            <a:ext cx="3363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      </a:t>
            </a:r>
            <a:r>
              <a:rPr lang="en-US" altLang="ko-KR" sz="1400" dirty="0" smtClean="0"/>
              <a:t>-&gt;   </a:t>
            </a:r>
            <a:r>
              <a:rPr lang="ko-KR" altLang="en-US" sz="1400" dirty="0" smtClean="0"/>
              <a:t>설치</a:t>
            </a:r>
            <a:r>
              <a:rPr lang="en-US" sz="1400" dirty="0" smtClean="0"/>
              <a:t> : </a:t>
            </a:r>
            <a:r>
              <a:rPr lang="ko-KR" altLang="en-US" sz="1400" dirty="0" smtClean="0"/>
              <a:t>배포된</a:t>
            </a:r>
            <a:r>
              <a:rPr lang="en-US" sz="1400" dirty="0" smtClean="0"/>
              <a:t> JAR </a:t>
            </a:r>
            <a:r>
              <a:rPr lang="ko-KR" altLang="en-US" sz="1400" dirty="0" smtClean="0"/>
              <a:t>파일을 실행한다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1385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ko-KR" altLang="en-US" dirty="0" smtClean="0"/>
              <a:t>설치 매뉴얼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295400" y="2258061"/>
          <a:ext cx="9601200" cy="2364741"/>
        </p:xfrm>
        <a:graphic>
          <a:graphicData uri="http://schemas.openxmlformats.org/drawingml/2006/table">
            <a:tbl>
              <a:tblPr/>
              <a:tblGrid>
                <a:gridCol w="1524000"/>
                <a:gridCol w="8077200"/>
              </a:tblGrid>
              <a:tr h="472948">
                <a:tc>
                  <a:txBody>
                    <a:bodyPr/>
                    <a:lstStyle/>
                    <a:p>
                      <a:pPr mar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latin typeface="맑은 고딕"/>
                          <a:ea typeface="맑은 고딕"/>
                          <a:cs typeface="Times New Roman"/>
                        </a:rPr>
                        <a:t>제품 명칭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latin typeface="맑은 고딕"/>
                          <a:ea typeface="맑은 고딕"/>
                          <a:cs typeface="Times New Roman"/>
                        </a:rPr>
                        <a:t>OXOX Quiz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948">
                <a:tc>
                  <a:txBody>
                    <a:bodyPr/>
                    <a:lstStyle/>
                    <a:p>
                      <a:pPr mar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latin typeface="맑은 고딕"/>
                          <a:ea typeface="맑은 고딕"/>
                          <a:cs typeface="Times New Roman"/>
                        </a:rPr>
                        <a:t>제품 버전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latin typeface="맑은 고딕"/>
                          <a:ea typeface="맑은 고딕"/>
                          <a:cs typeface="Times New Roman"/>
                        </a:rPr>
                        <a:t>v1.1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948">
                <a:tc>
                  <a:txBody>
                    <a:bodyPr/>
                    <a:lstStyle/>
                    <a:p>
                      <a:pPr mar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latin typeface="맑은 고딕"/>
                          <a:ea typeface="맑은 고딕"/>
                          <a:cs typeface="Times New Roman"/>
                        </a:rPr>
                        <a:t>문서 번호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latin typeface="맑은 고딕"/>
                          <a:ea typeface="맑은 고딕"/>
                          <a:cs typeface="Times New Roman"/>
                        </a:rPr>
                        <a:t>OXOX_V1.1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949">
                <a:tc>
                  <a:txBody>
                    <a:bodyPr/>
                    <a:lstStyle/>
                    <a:p>
                      <a:pPr mar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latin typeface="맑은 고딕"/>
                          <a:ea typeface="맑은 고딕"/>
                          <a:cs typeface="Times New Roman"/>
                        </a:rPr>
                        <a:t>제품 시리얼 번호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latin typeface="맑은 고딕"/>
                          <a:ea typeface="맑은 고딕"/>
                          <a:cs typeface="Times New Roman"/>
                        </a:rPr>
                        <a:t>HAPPYCODING1123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948">
                <a:tc>
                  <a:txBody>
                    <a:bodyPr/>
                    <a:lstStyle/>
                    <a:p>
                      <a:pPr marL="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latin typeface="맑은 고딕"/>
                          <a:ea typeface="맑은 고딕"/>
                          <a:cs typeface="Times New Roman"/>
                        </a:rPr>
                        <a:t>구입 날짜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latin typeface="맑은 고딕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ko-KR" sz="1100" kern="100" dirty="0">
                          <a:latin typeface="맑은 고딕"/>
                          <a:ea typeface="맑은 고딕"/>
                          <a:cs typeface="Times New Roman"/>
                        </a:rPr>
                        <a:t>공란</a:t>
                      </a:r>
                      <a:r>
                        <a:rPr lang="en-US" sz="1100" kern="100" dirty="0"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endParaRPr lang="ko-KR" sz="11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486009" y="1999734"/>
            <a:ext cx="10326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문서 개요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다이어그램 10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367164027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6F32000D-0FA9-4369-82F4-724647B6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0000" y="2520000"/>
            <a:ext cx="4140000" cy="3240000"/>
          </a:xfrm>
          <a:ln w="50800" cap="rnd" cmpd="dbl">
            <a:noFill/>
            <a:prstDash val="lgDash"/>
            <a:round/>
          </a:ln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1700" b="1" dirty="0" smtClean="0">
                <a:solidFill>
                  <a:schemeClr val="tx1"/>
                </a:solidFill>
              </a:rPr>
              <a:t>로고 이미지  </a:t>
            </a:r>
            <a:r>
              <a:rPr lang="en-US" altLang="ko-KR" sz="1700" b="1" dirty="0" smtClean="0">
                <a:solidFill>
                  <a:schemeClr val="tx1"/>
                </a:solidFill>
              </a:rPr>
              <a:t>[ IMAGE ICON + JLABEL]</a:t>
            </a:r>
          </a:p>
          <a:p>
            <a:pPr>
              <a:lnSpc>
                <a:spcPct val="150000"/>
              </a:lnSpc>
            </a:pPr>
            <a:r>
              <a:rPr lang="ko-KR" altLang="en-US" sz="1700" b="1" dirty="0" smtClean="0">
                <a:solidFill>
                  <a:schemeClr val="tx1"/>
                </a:solidFill>
              </a:rPr>
              <a:t>아이디</a:t>
            </a:r>
            <a:r>
              <a:rPr lang="en-US" altLang="ko-KR" sz="1700" b="1" dirty="0">
                <a:solidFill>
                  <a:schemeClr val="tx1"/>
                </a:solidFill>
              </a:rPr>
              <a:t>	 [ TEXTFIELD ]</a:t>
            </a:r>
          </a:p>
          <a:p>
            <a:pPr>
              <a:lnSpc>
                <a:spcPct val="150000"/>
              </a:lnSpc>
            </a:pPr>
            <a:r>
              <a:rPr lang="ko-KR" altLang="en-US" sz="1700" b="1" dirty="0">
                <a:solidFill>
                  <a:schemeClr val="tx1"/>
                </a:solidFill>
              </a:rPr>
              <a:t>비밀번호 </a:t>
            </a:r>
            <a:r>
              <a:rPr lang="en-US" altLang="ko-KR" sz="1700" b="1" dirty="0">
                <a:solidFill>
                  <a:schemeClr val="tx1"/>
                </a:solidFill>
              </a:rPr>
              <a:t>[TEXTFIELD ]</a:t>
            </a:r>
          </a:p>
          <a:p>
            <a:pPr>
              <a:lnSpc>
                <a:spcPct val="150000"/>
              </a:lnSpc>
            </a:pPr>
            <a:r>
              <a:rPr lang="ko-KR" altLang="en-US" sz="1700" b="1" dirty="0">
                <a:solidFill>
                  <a:schemeClr val="tx1"/>
                </a:solidFill>
              </a:rPr>
              <a:t>회원가입 </a:t>
            </a:r>
            <a:r>
              <a:rPr lang="en-US" altLang="ko-KR" sz="1700" b="1" dirty="0">
                <a:solidFill>
                  <a:schemeClr val="tx1"/>
                </a:solidFill>
              </a:rPr>
              <a:t>[ JBUTTON ]</a:t>
            </a:r>
          </a:p>
          <a:p>
            <a:pPr>
              <a:lnSpc>
                <a:spcPct val="150000"/>
              </a:lnSpc>
            </a:pPr>
            <a:r>
              <a:rPr lang="ko-KR" altLang="en-US" sz="1700" b="1" dirty="0">
                <a:solidFill>
                  <a:schemeClr val="tx1"/>
                </a:solidFill>
              </a:rPr>
              <a:t>아이디  </a:t>
            </a:r>
            <a:r>
              <a:rPr lang="en-US" altLang="ko-KR" sz="1700" b="1" dirty="0">
                <a:solidFill>
                  <a:schemeClr val="tx1"/>
                </a:solidFill>
              </a:rPr>
              <a:t>&amp; </a:t>
            </a:r>
            <a:r>
              <a:rPr lang="ko-KR" altLang="en-US" sz="1700" b="1" dirty="0">
                <a:solidFill>
                  <a:schemeClr val="tx1"/>
                </a:solidFill>
              </a:rPr>
              <a:t>비밀번호 찾기 </a:t>
            </a:r>
            <a:r>
              <a:rPr lang="en-US" altLang="ko-KR" sz="1700" b="1" dirty="0">
                <a:solidFill>
                  <a:schemeClr val="tx1"/>
                </a:solidFill>
              </a:rPr>
              <a:t>[JBUTTON ]</a:t>
            </a:r>
          </a:p>
          <a:p>
            <a:pPr>
              <a:lnSpc>
                <a:spcPct val="150000"/>
              </a:lnSpc>
            </a:pPr>
            <a:r>
              <a:rPr lang="ko-KR" altLang="en-US" sz="1700" b="1" dirty="0">
                <a:solidFill>
                  <a:schemeClr val="tx1"/>
                </a:solidFill>
              </a:rPr>
              <a:t>로그인 </a:t>
            </a:r>
            <a:r>
              <a:rPr lang="en-US" altLang="ko-KR" sz="1700" b="1" dirty="0">
                <a:solidFill>
                  <a:schemeClr val="tx1"/>
                </a:solidFill>
              </a:rPr>
              <a:t>[JBUTTON ]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F1CD6FB3-0818-4349-90AD-538D3069B40E}"/>
              </a:ext>
            </a:extLst>
          </p:cNvPr>
          <p:cNvGrpSpPr/>
          <p:nvPr/>
        </p:nvGrpSpPr>
        <p:grpSpPr>
          <a:xfrm>
            <a:off x="1264521" y="1825353"/>
            <a:ext cx="4468198" cy="4388634"/>
            <a:chOff x="1264521" y="1825353"/>
            <a:chExt cx="4199137" cy="4199137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A647839E-9EA3-4958-8279-CFD425F72C2F}"/>
                </a:ext>
              </a:extLst>
            </p:cNvPr>
            <p:cNvSpPr/>
            <p:nvPr/>
          </p:nvSpPr>
          <p:spPr>
            <a:xfrm>
              <a:off x="1264521" y="1825353"/>
              <a:ext cx="4199137" cy="419913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="" xmlns:a16="http://schemas.microsoft.com/office/drawing/2014/main" id="{1352DA90-9AD7-4964-B1C0-0AD6BB1553D2}"/>
                </a:ext>
              </a:extLst>
            </p:cNvPr>
            <p:cNvSpPr/>
            <p:nvPr/>
          </p:nvSpPr>
          <p:spPr>
            <a:xfrm>
              <a:off x="2130641" y="2414726"/>
              <a:ext cx="2405848" cy="1198486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Logo Image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783D748A-41E9-4FE8-9871-4CD1E43FCD6E}"/>
                </a:ext>
              </a:extLst>
            </p:cNvPr>
            <p:cNvSpPr/>
            <p:nvPr/>
          </p:nvSpPr>
          <p:spPr>
            <a:xfrm>
              <a:off x="2130641" y="3839735"/>
              <a:ext cx="1402672" cy="398015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ID</a:t>
              </a:r>
              <a:endParaRPr lang="ko-KR" altLang="en-US" sz="14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3E5B649D-BFDB-4C17-AF5B-CC1FC95DDE35}"/>
                </a:ext>
              </a:extLst>
            </p:cNvPr>
            <p:cNvSpPr/>
            <p:nvPr/>
          </p:nvSpPr>
          <p:spPr>
            <a:xfrm>
              <a:off x="2130641" y="4307574"/>
              <a:ext cx="1402672" cy="398015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PassWard</a:t>
              </a:r>
              <a:endParaRPr lang="ko-KR" altLang="en-US" sz="12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7AF93613-3DAA-4BEC-9F89-96C999DB7D2F}"/>
                </a:ext>
              </a:extLst>
            </p:cNvPr>
            <p:cNvSpPr/>
            <p:nvPr/>
          </p:nvSpPr>
          <p:spPr>
            <a:xfrm>
              <a:off x="3666478" y="3839735"/>
              <a:ext cx="870011" cy="86585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로그인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5F29ED50-74CB-48F6-9E43-B77B53EA451D}"/>
                </a:ext>
              </a:extLst>
            </p:cNvPr>
            <p:cNvSpPr/>
            <p:nvPr/>
          </p:nvSpPr>
          <p:spPr>
            <a:xfrm>
              <a:off x="3293615" y="4796566"/>
              <a:ext cx="1242874" cy="328301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아이디 </a:t>
              </a:r>
              <a:r>
                <a:rPr lang="en-US" altLang="ko-KR" sz="1000" dirty="0"/>
                <a:t>&amp; </a:t>
              </a:r>
              <a:r>
                <a:rPr lang="ko-KR" altLang="en-US" sz="1000" dirty="0"/>
                <a:t>비번 찾기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497DB8E1-4748-4853-AFCB-E32D60254F81}"/>
                </a:ext>
              </a:extLst>
            </p:cNvPr>
            <p:cNvSpPr/>
            <p:nvPr/>
          </p:nvSpPr>
          <p:spPr>
            <a:xfrm>
              <a:off x="2130641" y="4796565"/>
              <a:ext cx="1003176" cy="328301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회원가입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724CC527-52C7-4825-B553-7E0C94878A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307" y="5542843"/>
            <a:ext cx="761316" cy="97711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200000" y="1800000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/>
                </a:solidFill>
              </a:rPr>
              <a:t>Login</a:t>
            </a:r>
            <a:endParaRPr lang="ko-KR" altLang="en-US" sz="3600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2629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1385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ko-KR" altLang="en-US" dirty="0" smtClean="0"/>
              <a:t>이용 가이드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86009" y="1999734"/>
            <a:ext cx="9973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회원가입</a:t>
            </a:r>
            <a:endParaRPr lang="ko-KR" altLang="en-US" sz="1400" dirty="0"/>
          </a:p>
        </p:txBody>
      </p:sp>
      <p:pic>
        <p:nvPicPr>
          <p:cNvPr id="7" name="그림 6"/>
          <p:cNvPicPr/>
          <p:nvPr/>
        </p:nvPicPr>
        <p:blipFill rotWithShape="1">
          <a:blip r:embed="rId6"/>
          <a:srcRect l="5721" t="12309" r="28057" b="7923"/>
          <a:stretch/>
        </p:blipFill>
        <p:spPr bwMode="auto">
          <a:xfrm>
            <a:off x="3406722" y="2396102"/>
            <a:ext cx="5378557" cy="36441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cx="http://schemas.microsoft.com/office/drawing/2014/chartex" xmlns:wpc="http://schemas.microsoft.com/office/word/2010/wordprocessingCanvas" xmlns=""/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205098" y="6165334"/>
            <a:ext cx="38876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200" dirty="0" smtClean="0"/>
              <a:t>&lt; </a:t>
            </a:r>
            <a:r>
              <a:rPr lang="ko-KR" altLang="en-US" sz="1200" dirty="0" smtClean="0"/>
              <a:t>회원 가입 버튼 클릭 후 생성된 창에 정보를 입력한다</a:t>
            </a:r>
            <a:r>
              <a:rPr lang="en-US" sz="1200" dirty="0" smtClean="0"/>
              <a:t>. &gt;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1385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ko-KR" altLang="en-US" dirty="0" smtClean="0"/>
              <a:t>이용 가이드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86009" y="1999734"/>
            <a:ext cx="817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로그인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4395054" y="6165334"/>
            <a:ext cx="34018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200" dirty="0" smtClean="0"/>
              <a:t>&lt; </a:t>
            </a:r>
            <a:r>
              <a:rPr lang="en-US" sz="1200" dirty="0" smtClean="0"/>
              <a:t>ID / PW </a:t>
            </a:r>
            <a:r>
              <a:rPr lang="ko-KR" altLang="en-US" sz="1200" dirty="0" smtClean="0"/>
              <a:t>를 입력한 후 로그인 버튼을 클릭한다</a:t>
            </a:r>
            <a:r>
              <a:rPr lang="en-US" sz="1200" dirty="0" smtClean="0"/>
              <a:t>. &gt;</a:t>
            </a:r>
            <a:endParaRPr lang="ko-KR" altLang="en-US" sz="1200" dirty="0"/>
          </a:p>
        </p:txBody>
      </p:sp>
      <p:pic>
        <p:nvPicPr>
          <p:cNvPr id="8" name="그림 7"/>
          <p:cNvPicPr/>
          <p:nvPr/>
        </p:nvPicPr>
        <p:blipFill>
          <a:blip r:embed="rId6"/>
          <a:stretch>
            <a:fillRect/>
          </a:stretch>
        </p:blipFill>
        <p:spPr>
          <a:xfrm>
            <a:off x="3503762" y="2434408"/>
            <a:ext cx="5184476" cy="35893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1385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ko-KR" altLang="en-US" dirty="0" smtClean="0"/>
              <a:t>이용 가이드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86009" y="1999734"/>
            <a:ext cx="817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대기실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3515807" y="6165334"/>
            <a:ext cx="5160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200" dirty="0" smtClean="0"/>
              <a:t>&lt;</a:t>
            </a:r>
            <a:r>
              <a:rPr lang="ko-KR" altLang="en-US" sz="1200" dirty="0" smtClean="0"/>
              <a:t>대기실 입장 후 </a:t>
            </a:r>
            <a:r>
              <a:rPr lang="ko-KR" altLang="en-US" sz="1200" dirty="0" err="1" smtClean="0"/>
              <a:t>방만들기</a:t>
            </a:r>
            <a:r>
              <a:rPr lang="en-US" sz="1200" dirty="0" smtClean="0"/>
              <a:t>/</a:t>
            </a:r>
            <a:r>
              <a:rPr lang="ko-KR" altLang="en-US" sz="1200" dirty="0" err="1" smtClean="0"/>
              <a:t>대기방</a:t>
            </a:r>
            <a:r>
              <a:rPr lang="ko-KR" altLang="en-US" sz="1200" dirty="0" smtClean="0"/>
              <a:t> 참가하기를 통해 게임을 진행할 수 있다</a:t>
            </a:r>
            <a:r>
              <a:rPr lang="en-US" sz="1200" dirty="0" smtClean="0"/>
              <a:t>.&gt;</a:t>
            </a:r>
            <a:endParaRPr lang="ko-KR" altLang="en-US" sz="1200" dirty="0"/>
          </a:p>
        </p:txBody>
      </p:sp>
      <p:pic>
        <p:nvPicPr>
          <p:cNvPr id="11" name="그림 10"/>
          <p:cNvPicPr/>
          <p:nvPr/>
        </p:nvPicPr>
        <p:blipFill>
          <a:blip r:embed="rId6"/>
          <a:stretch>
            <a:fillRect/>
          </a:stretch>
        </p:blipFill>
        <p:spPr>
          <a:xfrm>
            <a:off x="3230245" y="2118042"/>
            <a:ext cx="5731510" cy="3968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1385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ko-KR" altLang="en-US" dirty="0" smtClean="0"/>
              <a:t>이용 가이드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86009" y="1999734"/>
            <a:ext cx="817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게임방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3651260" y="6076434"/>
            <a:ext cx="48894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200" dirty="0" smtClean="0"/>
              <a:t>&lt; </a:t>
            </a:r>
            <a:r>
              <a:rPr lang="ko-KR" altLang="en-US" sz="1200" dirty="0" err="1" smtClean="0"/>
              <a:t>게임방</a:t>
            </a:r>
            <a:r>
              <a:rPr lang="ko-KR" altLang="en-US" sz="1200" dirty="0" smtClean="0"/>
              <a:t> 입장 후 시작카운트가 </a:t>
            </a:r>
            <a:r>
              <a:rPr lang="en-US" sz="1200" dirty="0" smtClean="0"/>
              <a:t>0</a:t>
            </a:r>
            <a:r>
              <a:rPr lang="ko-KR" altLang="en-US" sz="1200" dirty="0" err="1" smtClean="0"/>
              <a:t>이되면</a:t>
            </a:r>
            <a:r>
              <a:rPr lang="ko-KR" altLang="en-US" sz="1200" dirty="0" smtClean="0"/>
              <a:t> 자동적으로 게임이 진행된다</a:t>
            </a:r>
            <a:r>
              <a:rPr lang="en-US" sz="1200" dirty="0" smtClean="0"/>
              <a:t>. &gt;</a:t>
            </a:r>
            <a:endParaRPr lang="ko-KR" altLang="en-US" sz="1200" dirty="0"/>
          </a:p>
        </p:txBody>
      </p:sp>
      <p:pic>
        <p:nvPicPr>
          <p:cNvPr id="11" name="그림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1480" y="2496527"/>
            <a:ext cx="4928320" cy="3440960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26353" y="2496527"/>
            <a:ext cx="4964293" cy="34660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1385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ko-KR" altLang="en-US" dirty="0" smtClean="0"/>
              <a:t>이용 가이드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86009" y="1999734"/>
            <a:ext cx="9973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게임진행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3514712" y="6012934"/>
            <a:ext cx="46971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200" dirty="0" smtClean="0"/>
              <a:t>&lt; </a:t>
            </a:r>
            <a:r>
              <a:rPr lang="ko-KR" altLang="en-US" sz="1200" dirty="0" smtClean="0"/>
              <a:t>게임이 진행되면 </a:t>
            </a:r>
            <a:r>
              <a:rPr lang="en-US" sz="1200" dirty="0" smtClean="0"/>
              <a:t>O/X</a:t>
            </a:r>
            <a:r>
              <a:rPr lang="ko-KR" altLang="en-US" sz="1200" dirty="0" smtClean="0"/>
              <a:t>를 선택하여 캐릭터를 이동 시킨다</a:t>
            </a:r>
            <a:r>
              <a:rPr lang="en-US" sz="1200" dirty="0" smtClean="0"/>
              <a:t>. &gt;</a:t>
            </a:r>
            <a:endParaRPr lang="ko-KR" altLang="en-US" sz="1200" dirty="0" smtClean="0"/>
          </a:p>
          <a:p>
            <a:pPr latinLnBrk="1"/>
            <a:r>
              <a:rPr lang="en-US" altLang="ko-KR" sz="1200" dirty="0" smtClean="0"/>
              <a:t>&lt; </a:t>
            </a:r>
            <a:r>
              <a:rPr lang="ko-KR" altLang="en-US" sz="1200" dirty="0" smtClean="0"/>
              <a:t>정답일 경우 다음 문제로</a:t>
            </a:r>
            <a:r>
              <a:rPr lang="en-US" sz="1200" dirty="0" smtClean="0"/>
              <a:t>,</a:t>
            </a:r>
            <a:r>
              <a:rPr lang="ko-KR" altLang="en-US" sz="1200" dirty="0" smtClean="0"/>
              <a:t>오답일 경우 정답 확인 후 </a:t>
            </a:r>
            <a:r>
              <a:rPr lang="ko-KR" altLang="en-US" sz="1200" dirty="0" err="1" smtClean="0"/>
              <a:t>자동퇴장한다</a:t>
            </a:r>
            <a:r>
              <a:rPr lang="en-US" sz="1200" dirty="0" smtClean="0"/>
              <a:t>. &gt;</a:t>
            </a:r>
            <a:endParaRPr lang="ko-KR" altLang="en-US" sz="1200" dirty="0" smtClean="0"/>
          </a:p>
        </p:txBody>
      </p:sp>
      <p:pic>
        <p:nvPicPr>
          <p:cNvPr id="8" name="그림 7"/>
          <p:cNvPicPr/>
          <p:nvPr/>
        </p:nvPicPr>
        <p:blipFill>
          <a:blip r:embed="rId6"/>
          <a:stretch>
            <a:fillRect/>
          </a:stretch>
        </p:blipFill>
        <p:spPr>
          <a:xfrm>
            <a:off x="3230245" y="2122170"/>
            <a:ext cx="5266055" cy="3770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95509" y="1606034"/>
            <a:ext cx="1385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ko-KR" altLang="en-US" dirty="0" smtClean="0"/>
              <a:t>이용 가이드</a:t>
            </a:r>
            <a:endParaRPr lang="ko-KR" altLang="en-US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16732939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86009" y="1999734"/>
            <a:ext cx="10326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주의 사항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2041525" y="2551836"/>
            <a:ext cx="8108950" cy="1026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2" indent="-400050" latinLnBrk="1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400" dirty="0" smtClean="0"/>
              <a:t>클라이언트는 서버의 </a:t>
            </a:r>
            <a:r>
              <a:rPr lang="en-US" sz="1400" dirty="0" smtClean="0"/>
              <a:t>IP/PORT</a:t>
            </a:r>
            <a:r>
              <a:rPr lang="ko-KR" altLang="en-US" sz="1400" dirty="0" smtClean="0"/>
              <a:t>를 확인 한 후 서버에 접속한다</a:t>
            </a:r>
            <a:r>
              <a:rPr lang="en-US" sz="1400" dirty="0" smtClean="0"/>
              <a:t>.</a:t>
            </a:r>
            <a:endParaRPr lang="ko-KR" altLang="en-US" sz="1400" dirty="0" smtClean="0"/>
          </a:p>
          <a:p>
            <a:pPr marL="400050" lvl="2" indent="-400050" latinLnBrk="1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400" dirty="0" smtClean="0"/>
              <a:t>접속이 안되면 프로그램을 </a:t>
            </a:r>
            <a:r>
              <a:rPr lang="ko-KR" altLang="en-US" sz="1400" dirty="0" err="1" smtClean="0"/>
              <a:t>재시작</a:t>
            </a:r>
            <a:r>
              <a:rPr lang="ko-KR" altLang="en-US" sz="1400" dirty="0" smtClean="0"/>
              <a:t> 하여 다시 진행한다</a:t>
            </a:r>
            <a:r>
              <a:rPr lang="en-US" sz="1400" dirty="0" smtClean="0"/>
              <a:t>.</a:t>
            </a:r>
            <a:endParaRPr lang="ko-KR" altLang="en-US" sz="1400" dirty="0" smtClean="0"/>
          </a:p>
          <a:p>
            <a:pPr marL="400050" lvl="2" indent="-400050" latinLnBrk="1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400" dirty="0" smtClean="0"/>
              <a:t>동기화 테스트가 충분히 이뤄지지 않았으므로 게임중간중간 오작동이 발생할 가능성이 있다</a:t>
            </a:r>
            <a:r>
              <a:rPr lang="en-US" sz="1400" dirty="0" smtClean="0"/>
              <a:t>.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1B34064-09BF-4792-9556-E79EE4C478BF}"/>
              </a:ext>
            </a:extLst>
          </p:cNvPr>
          <p:cNvSpPr txBox="1"/>
          <p:nvPr/>
        </p:nvSpPr>
        <p:spPr>
          <a:xfrm>
            <a:off x="6095296" y="4987750"/>
            <a:ext cx="58584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accent1"/>
                </a:solidFill>
              </a:rPr>
              <a:t>Thank You</a:t>
            </a:r>
            <a:endParaRPr lang="ko-KR" altLang="en-US" sz="9600" dirty="0">
              <a:solidFill>
                <a:schemeClr val="accent1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F00E7854-CE10-41A3-8B75-7A66BEA8920B}"/>
              </a:ext>
            </a:extLst>
          </p:cNvPr>
          <p:cNvGrpSpPr/>
          <p:nvPr/>
        </p:nvGrpSpPr>
        <p:grpSpPr>
          <a:xfrm>
            <a:off x="944928" y="1734635"/>
            <a:ext cx="9997392" cy="3253115"/>
            <a:chOff x="869029" y="2147879"/>
            <a:chExt cx="8469696" cy="2562241"/>
          </a:xfrm>
        </p:grpSpPr>
        <p:pic>
          <p:nvPicPr>
            <p:cNvPr id="20" name="그림 19">
              <a:extLst>
                <a:ext uri="{FF2B5EF4-FFF2-40B4-BE49-F238E27FC236}">
                  <a16:creationId xmlns="" xmlns:a16="http://schemas.microsoft.com/office/drawing/2014/main" id="{B20A90B2-9BC7-4466-8762-284D16C8D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371" y="2659778"/>
              <a:ext cx="2038639" cy="203617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C3DF81C2-D6DE-45D8-B679-C759CC913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33041"/>
            <a:stretch/>
          </p:blipFill>
          <p:spPr>
            <a:xfrm>
              <a:off x="2687895" y="2147879"/>
              <a:ext cx="1534603" cy="2515332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1C679FE8-61EA-435E-B01E-C125C2336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60678" t="67939"/>
            <a:stretch/>
          </p:blipFill>
          <p:spPr>
            <a:xfrm>
              <a:off x="3499782" y="3760778"/>
              <a:ext cx="1060877" cy="94934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="" xmlns:a16="http://schemas.microsoft.com/office/drawing/2014/main" id="{31784787-3A9F-4A73-A6F7-E461A58FF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4392" y="2216064"/>
              <a:ext cx="1754611" cy="2251961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="" xmlns:a16="http://schemas.microsoft.com/office/drawing/2014/main" id="{796E6FC4-4F1A-4975-9691-A5CCC35F2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2161" y="3105447"/>
              <a:ext cx="1976564" cy="1586109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="" xmlns:a16="http://schemas.microsoft.com/office/drawing/2014/main" id="{AC142C75-13D3-4F82-84BA-045D23C08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427" y="2463524"/>
              <a:ext cx="2145005" cy="219968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="" xmlns:a16="http://schemas.microsoft.com/office/drawing/2014/main" id="{91E0C94D-B5D7-4873-B96C-41B4B248B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029" y="3226362"/>
              <a:ext cx="2151305" cy="14368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21188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다이어그램 10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2285943563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6F32000D-0FA9-4369-82F4-724647B6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0000" y="2520000"/>
            <a:ext cx="4140000" cy="3240000"/>
          </a:xfrm>
          <a:ln w="50800" cap="rnd" cmpd="dbl">
            <a:noFill/>
            <a:prstDash val="lgDash"/>
            <a:round/>
          </a:ln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1700" b="1" dirty="0" err="1" smtClean="0">
                <a:solidFill>
                  <a:schemeClr val="tx1"/>
                </a:solidFill>
              </a:rPr>
              <a:t>방생성</a:t>
            </a:r>
            <a:r>
              <a:rPr lang="ko-KR" altLang="en-US" sz="17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700" b="1" dirty="0">
                <a:solidFill>
                  <a:schemeClr val="tx1"/>
                </a:solidFill>
              </a:rPr>
              <a:t>[IMAGE ICON + JLABEL ]</a:t>
            </a:r>
          </a:p>
          <a:p>
            <a:pPr>
              <a:lnSpc>
                <a:spcPct val="150000"/>
              </a:lnSpc>
            </a:pPr>
            <a:r>
              <a:rPr lang="ko-KR" altLang="en-US" sz="1700" b="1" dirty="0" err="1">
                <a:solidFill>
                  <a:schemeClr val="tx1"/>
                </a:solidFill>
              </a:rPr>
              <a:t>빠른시작</a:t>
            </a:r>
            <a:r>
              <a:rPr lang="ko-KR" altLang="en-US" sz="1700" b="1" dirty="0">
                <a:solidFill>
                  <a:schemeClr val="tx1"/>
                </a:solidFill>
              </a:rPr>
              <a:t> </a:t>
            </a:r>
            <a:r>
              <a:rPr lang="en-US" altLang="ko-KR" sz="1700" b="1" dirty="0">
                <a:solidFill>
                  <a:schemeClr val="tx1"/>
                </a:solidFill>
              </a:rPr>
              <a:t>[IMAGE ICON + JLABEL ]</a:t>
            </a:r>
          </a:p>
          <a:p>
            <a:pPr>
              <a:lnSpc>
                <a:spcPct val="150000"/>
              </a:lnSpc>
            </a:pPr>
            <a:r>
              <a:rPr lang="ko-KR" altLang="en-US" sz="1700" b="1" dirty="0">
                <a:solidFill>
                  <a:schemeClr val="tx1"/>
                </a:solidFill>
              </a:rPr>
              <a:t>방 </a:t>
            </a:r>
            <a:r>
              <a:rPr lang="en-US" altLang="ko-KR" sz="1700" b="1" dirty="0">
                <a:solidFill>
                  <a:schemeClr val="tx1"/>
                </a:solidFill>
              </a:rPr>
              <a:t>[ LABEL ]</a:t>
            </a:r>
          </a:p>
          <a:p>
            <a:pPr>
              <a:lnSpc>
                <a:spcPct val="150000"/>
              </a:lnSpc>
            </a:pPr>
            <a:r>
              <a:rPr lang="ko-KR" altLang="en-US" sz="1700" b="1" dirty="0">
                <a:solidFill>
                  <a:schemeClr val="tx1"/>
                </a:solidFill>
              </a:rPr>
              <a:t>접속자명단 </a:t>
            </a:r>
            <a:r>
              <a:rPr lang="en-US" altLang="ko-KR" sz="1700" b="1" dirty="0">
                <a:solidFill>
                  <a:schemeClr val="tx1"/>
                </a:solidFill>
              </a:rPr>
              <a:t>[ JTABLE ]</a:t>
            </a:r>
          </a:p>
          <a:p>
            <a:pPr>
              <a:lnSpc>
                <a:spcPct val="150000"/>
              </a:lnSpc>
            </a:pPr>
            <a:r>
              <a:rPr lang="ko-KR" altLang="en-US" sz="1700" b="1" dirty="0" err="1">
                <a:solidFill>
                  <a:schemeClr val="tx1"/>
                </a:solidFill>
              </a:rPr>
              <a:t>채팅창</a:t>
            </a:r>
            <a:r>
              <a:rPr lang="ko-KR" altLang="en-US" sz="1700" b="1" dirty="0">
                <a:solidFill>
                  <a:schemeClr val="tx1"/>
                </a:solidFill>
              </a:rPr>
              <a:t> </a:t>
            </a:r>
            <a:r>
              <a:rPr lang="en-US" altLang="ko-KR" sz="1700" b="1" dirty="0">
                <a:solidFill>
                  <a:schemeClr val="tx1"/>
                </a:solidFill>
              </a:rPr>
              <a:t>[ TXETAREA + TEXTFELD ]</a:t>
            </a:r>
          </a:p>
          <a:p>
            <a:pPr>
              <a:lnSpc>
                <a:spcPct val="150000"/>
              </a:lnSpc>
            </a:pPr>
            <a:r>
              <a:rPr lang="ko-KR" altLang="en-US" sz="1700" b="1" dirty="0">
                <a:solidFill>
                  <a:schemeClr val="tx1"/>
                </a:solidFill>
              </a:rPr>
              <a:t>나가기 </a:t>
            </a:r>
            <a:r>
              <a:rPr lang="en-US" altLang="ko-KR" sz="1700" b="1" dirty="0">
                <a:solidFill>
                  <a:schemeClr val="tx1"/>
                </a:solidFill>
              </a:rPr>
              <a:t>[ JBUTTON ]</a:t>
            </a:r>
            <a:endParaRPr lang="en-US" sz="1700" b="1" dirty="0">
              <a:solidFill>
                <a:schemeClr val="tx1"/>
              </a:solidFill>
            </a:endParaRPr>
          </a:p>
          <a:p>
            <a:endParaRPr lang="en-US" sz="1700" dirty="0"/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FCC907F3-A5B9-40F7-939A-6A8236AD0050}"/>
              </a:ext>
            </a:extLst>
          </p:cNvPr>
          <p:cNvGrpSpPr/>
          <p:nvPr/>
        </p:nvGrpSpPr>
        <p:grpSpPr>
          <a:xfrm>
            <a:off x="1256689" y="1669462"/>
            <a:ext cx="4750821" cy="4210228"/>
            <a:chOff x="1256687" y="1669462"/>
            <a:chExt cx="5747795" cy="4307592"/>
          </a:xfrm>
        </p:grpSpPr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112DA6F2-EC8A-4C44-BF92-58530E9225CB}"/>
                </a:ext>
              </a:extLst>
            </p:cNvPr>
            <p:cNvSpPr/>
            <p:nvPr/>
          </p:nvSpPr>
          <p:spPr>
            <a:xfrm>
              <a:off x="1260830" y="1669462"/>
              <a:ext cx="2165318" cy="81794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로고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1B742D74-72F7-4E3E-BBCA-B2DE4D2F3E5D}"/>
                </a:ext>
              </a:extLst>
            </p:cNvPr>
            <p:cNvSpPr/>
            <p:nvPr/>
          </p:nvSpPr>
          <p:spPr>
            <a:xfrm>
              <a:off x="3426147" y="3273866"/>
              <a:ext cx="2165318" cy="78646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ROOM</a:t>
              </a:r>
              <a:r>
                <a:rPr lang="ko-KR" altLang="en-US" dirty="0"/>
                <a:t> </a:t>
              </a:r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D82D672E-650F-49E7-B461-92B53C71E770}"/>
                </a:ext>
              </a:extLst>
            </p:cNvPr>
            <p:cNvSpPr/>
            <p:nvPr/>
          </p:nvSpPr>
          <p:spPr>
            <a:xfrm>
              <a:off x="3426148" y="1669462"/>
              <a:ext cx="2165318" cy="81794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6C7F26D2-D5D0-4CB0-AD85-EF5EFE2C46AD}"/>
                </a:ext>
              </a:extLst>
            </p:cNvPr>
            <p:cNvSpPr/>
            <p:nvPr/>
          </p:nvSpPr>
          <p:spPr>
            <a:xfrm>
              <a:off x="1256687" y="2489832"/>
              <a:ext cx="2173601" cy="78646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ROOM</a:t>
              </a:r>
              <a:r>
                <a:rPr lang="ko-KR" altLang="en-US" dirty="0"/>
                <a:t> </a:t>
              </a:r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9BA40EFE-CEEB-47A7-BFC9-FF4F3458035B}"/>
                </a:ext>
              </a:extLst>
            </p:cNvPr>
            <p:cNvSpPr/>
            <p:nvPr/>
          </p:nvSpPr>
          <p:spPr>
            <a:xfrm>
              <a:off x="3426147" y="2489834"/>
              <a:ext cx="2165318" cy="78646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ROOM</a:t>
              </a:r>
              <a:r>
                <a:rPr lang="ko-KR" altLang="en-US" dirty="0"/>
                <a:t> 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D3DB935F-1023-498D-B379-747569ABB064}"/>
                </a:ext>
              </a:extLst>
            </p:cNvPr>
            <p:cNvSpPr/>
            <p:nvPr/>
          </p:nvSpPr>
          <p:spPr>
            <a:xfrm>
              <a:off x="1260830" y="3276294"/>
              <a:ext cx="2165318" cy="78646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ROOM</a:t>
              </a:r>
              <a:r>
                <a:rPr lang="ko-KR" altLang="en-US" dirty="0"/>
                <a:t> </a:t>
              </a:r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F6C0F813-E869-4628-83FF-A6D63D0B8447}"/>
                </a:ext>
              </a:extLst>
            </p:cNvPr>
            <p:cNvSpPr/>
            <p:nvPr/>
          </p:nvSpPr>
          <p:spPr>
            <a:xfrm>
              <a:off x="1260829" y="4060327"/>
              <a:ext cx="2165318" cy="78646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ROOM</a:t>
              </a:r>
              <a:r>
                <a:rPr lang="ko-KR" altLang="en-US" dirty="0"/>
                <a:t> </a:t>
              </a:r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FA88A269-8348-40C5-9169-83F6F7A4327E}"/>
                </a:ext>
              </a:extLst>
            </p:cNvPr>
            <p:cNvSpPr/>
            <p:nvPr/>
          </p:nvSpPr>
          <p:spPr>
            <a:xfrm>
              <a:off x="3426146" y="4060327"/>
              <a:ext cx="2165318" cy="78646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ROOM</a:t>
              </a:r>
              <a:r>
                <a:rPr lang="ko-KR" altLang="en-US" dirty="0"/>
                <a:t> </a:t>
              </a:r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B7DD6809-579E-4329-8587-DED64BB7228F}"/>
                </a:ext>
              </a:extLst>
            </p:cNvPr>
            <p:cNvSpPr/>
            <p:nvPr/>
          </p:nvSpPr>
          <p:spPr>
            <a:xfrm>
              <a:off x="1260828" y="4844359"/>
              <a:ext cx="4330637" cy="78646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채팅창</a:t>
              </a:r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F55C22E7-67CA-48DA-9511-EAF37A0E2D40}"/>
                </a:ext>
              </a:extLst>
            </p:cNvPr>
            <p:cNvSpPr/>
            <p:nvPr/>
          </p:nvSpPr>
          <p:spPr>
            <a:xfrm>
              <a:off x="1260828" y="5633249"/>
              <a:ext cx="4330637" cy="3438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채팅 치는 부분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7F7E8B17-925C-47A1-AEFE-52F31EDDE427}"/>
                </a:ext>
              </a:extLst>
            </p:cNvPr>
            <p:cNvSpPr/>
            <p:nvPr/>
          </p:nvSpPr>
          <p:spPr>
            <a:xfrm>
              <a:off x="5591263" y="1669462"/>
              <a:ext cx="706610" cy="81551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CREATE</a:t>
              </a:r>
              <a:endParaRPr lang="ko-KR" altLang="en-US" sz="9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6A47CF55-F3E8-42A3-93F1-E1AA0C38AC6F}"/>
                </a:ext>
              </a:extLst>
            </p:cNvPr>
            <p:cNvSpPr/>
            <p:nvPr/>
          </p:nvSpPr>
          <p:spPr>
            <a:xfrm>
              <a:off x="6297872" y="1669462"/>
              <a:ext cx="706610" cy="81794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START</a:t>
              </a:r>
              <a:endParaRPr lang="ko-KR" altLang="en-US" sz="9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DE5E8448-1C52-4104-A862-17E5C7B163AA}"/>
                </a:ext>
              </a:extLst>
            </p:cNvPr>
            <p:cNvSpPr/>
            <p:nvPr/>
          </p:nvSpPr>
          <p:spPr>
            <a:xfrm>
              <a:off x="5595607" y="2486190"/>
              <a:ext cx="1408671" cy="31446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접속자</a:t>
              </a:r>
              <a:r>
                <a:rPr lang="ko-KR" altLang="en-US" dirty="0"/>
                <a:t> 명단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5A37206A-F703-4F7F-9AE6-FE204AF7AF1F}"/>
                </a:ext>
              </a:extLst>
            </p:cNvPr>
            <p:cNvSpPr/>
            <p:nvPr/>
          </p:nvSpPr>
          <p:spPr>
            <a:xfrm>
              <a:off x="5591263" y="5635679"/>
              <a:ext cx="1408671" cy="3389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Exit</a:t>
              </a:r>
              <a:endParaRPr lang="ko-KR" altLang="en-US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B73E03DE-5E15-4A9D-96D2-B50A9FA088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307" y="5542843"/>
            <a:ext cx="761316" cy="97711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200000" y="1800000"/>
            <a:ext cx="1132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/>
                </a:solidFill>
              </a:rPr>
              <a:t>Wait</a:t>
            </a:r>
            <a:endParaRPr lang="ko-KR" altLang="en-US" sz="3600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4791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다이어그램 10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1569643596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6F32000D-0FA9-4369-82F4-724647B6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999" y="2520000"/>
            <a:ext cx="4140000" cy="2699037"/>
          </a:xfrm>
          <a:ln w="50800" cap="rnd" cmpd="dbl">
            <a:noFill/>
            <a:prstDash val="lgDash"/>
            <a:round/>
          </a:ln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1700" b="1" dirty="0" err="1" smtClean="0">
                <a:solidFill>
                  <a:schemeClr val="tx1"/>
                </a:solidFill>
              </a:rPr>
              <a:t>문제출력창</a:t>
            </a:r>
            <a:r>
              <a:rPr lang="ko-KR" altLang="en-US" sz="17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700" b="1" dirty="0">
                <a:solidFill>
                  <a:schemeClr val="tx1"/>
                </a:solidFill>
              </a:rPr>
              <a:t>[ TEXTAREA ]</a:t>
            </a:r>
            <a:endParaRPr lang="en-US" sz="17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700" b="1" dirty="0" err="1">
                <a:solidFill>
                  <a:schemeClr val="tx1"/>
                </a:solidFill>
              </a:rPr>
              <a:t>접속자목록창</a:t>
            </a:r>
            <a:r>
              <a:rPr lang="ko-KR" altLang="en-US" sz="1700" b="1" dirty="0">
                <a:solidFill>
                  <a:schemeClr val="tx1"/>
                </a:solidFill>
              </a:rPr>
              <a:t> </a:t>
            </a:r>
            <a:r>
              <a:rPr lang="en-US" altLang="ko-KR" sz="1700" b="1" dirty="0">
                <a:solidFill>
                  <a:schemeClr val="tx1"/>
                </a:solidFill>
              </a:rPr>
              <a:t>[ JTABLE ]</a:t>
            </a:r>
            <a:endParaRPr lang="en-US" sz="17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700" b="1" dirty="0">
                <a:solidFill>
                  <a:schemeClr val="tx1"/>
                </a:solidFill>
              </a:rPr>
              <a:t>캐릭터 창 </a:t>
            </a:r>
            <a:r>
              <a:rPr lang="en-US" altLang="ko-KR" sz="1700" b="1" dirty="0">
                <a:solidFill>
                  <a:schemeClr val="tx1"/>
                </a:solidFill>
              </a:rPr>
              <a:t>[IMAGE ICON + JLABEL ]</a:t>
            </a:r>
            <a:endParaRPr lang="en-US" sz="17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700" b="1" dirty="0" err="1">
                <a:solidFill>
                  <a:schemeClr val="tx1"/>
                </a:solidFill>
              </a:rPr>
              <a:t>채팅창</a:t>
            </a:r>
            <a:r>
              <a:rPr lang="ko-KR" altLang="en-US" sz="1700" b="1" dirty="0">
                <a:solidFill>
                  <a:schemeClr val="tx1"/>
                </a:solidFill>
              </a:rPr>
              <a:t> </a:t>
            </a:r>
            <a:r>
              <a:rPr lang="en-US" altLang="ko-KR" sz="1700" b="1" dirty="0">
                <a:solidFill>
                  <a:schemeClr val="tx1"/>
                </a:solidFill>
              </a:rPr>
              <a:t>[TXETAREA + TEXTFELD ]</a:t>
            </a:r>
          </a:p>
          <a:p>
            <a:pPr>
              <a:lnSpc>
                <a:spcPct val="150000"/>
              </a:lnSpc>
            </a:pPr>
            <a:r>
              <a:rPr lang="ko-KR" altLang="en-US" sz="1700" b="1" dirty="0">
                <a:solidFill>
                  <a:schemeClr val="tx1"/>
                </a:solidFill>
              </a:rPr>
              <a:t>나가기 </a:t>
            </a:r>
            <a:r>
              <a:rPr lang="en-US" altLang="ko-KR" sz="1700" b="1" dirty="0">
                <a:solidFill>
                  <a:schemeClr val="tx1"/>
                </a:solidFill>
              </a:rPr>
              <a:t>[ JBUTTON ]</a:t>
            </a:r>
            <a:endParaRPr lang="en-US" sz="1700" b="1" dirty="0">
              <a:solidFill>
                <a:schemeClr val="tx1"/>
              </a:solidFill>
            </a:endParaRPr>
          </a:p>
          <a:p>
            <a:endParaRPr lang="en-US" sz="1700" dirty="0"/>
          </a:p>
          <a:p>
            <a:endParaRPr lang="en-US" sz="1700" dirty="0"/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B56E7513-CAE3-4799-A012-937A27A44131}"/>
              </a:ext>
            </a:extLst>
          </p:cNvPr>
          <p:cNvGrpSpPr/>
          <p:nvPr/>
        </p:nvGrpSpPr>
        <p:grpSpPr>
          <a:xfrm>
            <a:off x="1260828" y="1722267"/>
            <a:ext cx="4718756" cy="4004643"/>
            <a:chOff x="1377244" y="1806222"/>
            <a:chExt cx="4497225" cy="3439992"/>
          </a:xfrm>
        </p:grpSpPr>
        <p:sp>
          <p:nvSpPr>
            <p:cNvPr id="2" name="직사각형 1">
              <a:extLst>
                <a:ext uri="{FF2B5EF4-FFF2-40B4-BE49-F238E27FC236}">
                  <a16:creationId xmlns="" xmlns:a16="http://schemas.microsoft.com/office/drawing/2014/main" id="{893A4E35-0A2A-4FD1-BCB5-492972A4B0A2}"/>
                </a:ext>
              </a:extLst>
            </p:cNvPr>
            <p:cNvSpPr/>
            <p:nvPr/>
          </p:nvSpPr>
          <p:spPr>
            <a:xfrm>
              <a:off x="1377244" y="1806222"/>
              <a:ext cx="4497224" cy="39511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OXOX </a:t>
              </a:r>
              <a:r>
                <a:rPr lang="ko-KR" altLang="en-US" dirty="0"/>
                <a:t>로고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9CBD39A7-C1CA-432C-97F3-3FBFA6C9901C}"/>
                </a:ext>
              </a:extLst>
            </p:cNvPr>
            <p:cNvSpPr/>
            <p:nvPr/>
          </p:nvSpPr>
          <p:spPr>
            <a:xfrm>
              <a:off x="1377244" y="2201333"/>
              <a:ext cx="3093156" cy="6447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문제 </a:t>
              </a:r>
              <a:r>
                <a:rPr lang="ko-KR" altLang="en-US" dirty="0" err="1"/>
                <a:t>출력창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C9F3906-5150-41E7-9A46-B64D282E97E0}"/>
                </a:ext>
              </a:extLst>
            </p:cNvPr>
            <p:cNvSpPr/>
            <p:nvPr/>
          </p:nvSpPr>
          <p:spPr>
            <a:xfrm>
              <a:off x="1377244" y="2846065"/>
              <a:ext cx="1388534" cy="169206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800" dirty="0"/>
                <a:t>O</a:t>
              </a:r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87A38B0A-A021-4E3C-A17A-781EF972B3E0}"/>
                </a:ext>
              </a:extLst>
            </p:cNvPr>
            <p:cNvSpPr/>
            <p:nvPr/>
          </p:nvSpPr>
          <p:spPr>
            <a:xfrm>
              <a:off x="2765778" y="2846065"/>
              <a:ext cx="948266" cy="169206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캐릭터대기창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E139BC74-0B38-4A1D-9473-D251622D5760}"/>
                </a:ext>
              </a:extLst>
            </p:cNvPr>
            <p:cNvSpPr/>
            <p:nvPr/>
          </p:nvSpPr>
          <p:spPr>
            <a:xfrm>
              <a:off x="3714043" y="2846065"/>
              <a:ext cx="1383951" cy="169206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800" dirty="0"/>
                <a:t>X</a:t>
              </a:r>
              <a:endParaRPr lang="ko-KR" altLang="en-US" sz="88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697FD458-868C-4A43-9D8F-D27196C47AEE}"/>
                </a:ext>
              </a:extLst>
            </p:cNvPr>
            <p:cNvSpPr/>
            <p:nvPr/>
          </p:nvSpPr>
          <p:spPr>
            <a:xfrm>
              <a:off x="5097994" y="2198062"/>
              <a:ext cx="776474" cy="143483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/>
                <a:t>접속자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목록창</a:t>
              </a:r>
              <a:endParaRPr lang="ko-KR" altLang="en-US" sz="14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A7842C57-FBE4-42C4-A37E-0C16B7C1B0C8}"/>
                </a:ext>
              </a:extLst>
            </p:cNvPr>
            <p:cNvSpPr/>
            <p:nvPr/>
          </p:nvSpPr>
          <p:spPr>
            <a:xfrm>
              <a:off x="5097994" y="3632899"/>
              <a:ext cx="776474" cy="90523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이미지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CEFEAB52-FAE7-4A0C-81E6-200F20E4051A}"/>
                </a:ext>
              </a:extLst>
            </p:cNvPr>
            <p:cNvSpPr/>
            <p:nvPr/>
          </p:nvSpPr>
          <p:spPr>
            <a:xfrm>
              <a:off x="5097992" y="4538133"/>
              <a:ext cx="776476" cy="5092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6E54E954-30FE-4654-AEDB-277FDE78A1A8}"/>
                </a:ext>
              </a:extLst>
            </p:cNvPr>
            <p:cNvSpPr/>
            <p:nvPr/>
          </p:nvSpPr>
          <p:spPr>
            <a:xfrm>
              <a:off x="5097993" y="5034845"/>
              <a:ext cx="776476" cy="21136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/>
                <a:t>Eixt</a:t>
              </a:r>
              <a:endParaRPr lang="ko-KR" altLang="en-US" sz="16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0E38C9ED-986C-4AAC-AAA0-B96218E4FE7C}"/>
                </a:ext>
              </a:extLst>
            </p:cNvPr>
            <p:cNvSpPr/>
            <p:nvPr/>
          </p:nvSpPr>
          <p:spPr>
            <a:xfrm>
              <a:off x="1377245" y="4538133"/>
              <a:ext cx="3720750" cy="49671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/>
                <a:t>채팅창</a:t>
              </a:r>
              <a:endParaRPr lang="ko-KR" altLang="en-US" sz="16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045DDD3E-F8BD-464F-A2C6-6A4F34CEA812}"/>
                </a:ext>
              </a:extLst>
            </p:cNvPr>
            <p:cNvSpPr/>
            <p:nvPr/>
          </p:nvSpPr>
          <p:spPr>
            <a:xfrm>
              <a:off x="1377244" y="5034843"/>
              <a:ext cx="3720750" cy="21137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/>
                <a:t>채팅치는곳</a:t>
              </a:r>
              <a:endParaRPr lang="ko-KR" altLang="en-US" sz="11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5BD8D5F3-402E-4797-855B-5CD01E1C97A6}"/>
                </a:ext>
              </a:extLst>
            </p:cNvPr>
            <p:cNvSpPr/>
            <p:nvPr/>
          </p:nvSpPr>
          <p:spPr>
            <a:xfrm>
              <a:off x="4470399" y="2199698"/>
              <a:ext cx="627593" cy="64473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/>
                <a:t>키설명</a:t>
              </a:r>
              <a:endParaRPr lang="ko-KR" altLang="en-US" sz="1100" dirty="0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68213F68-F64A-47F4-A4FE-82DAA19BD4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307" y="5542843"/>
            <a:ext cx="761316" cy="97711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200000" y="1800000"/>
            <a:ext cx="2641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2"/>
                </a:solidFill>
              </a:rPr>
              <a:t>Game Room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2124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다이어그램 10">
            <a:extLst>
              <a:ext uri="{FF2B5EF4-FFF2-40B4-BE49-F238E27FC236}">
                <a16:creationId xmlns="" xmlns:a16="http://schemas.microsoft.com/office/drawing/2014/main" id="{527B6EFE-9365-4DEA-AD97-C1B9802A091D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2723321768"/>
              </p:ext>
            </p:extLst>
          </p:nvPr>
        </p:nvGraphicFramePr>
        <p:xfrm>
          <a:off x="1260828" y="570133"/>
          <a:ext cx="9429750" cy="82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내용 개체 틀 4">
            <a:extLst>
              <a:ext uri="{FF2B5EF4-FFF2-40B4-BE49-F238E27FC236}">
                <a16:creationId xmlns="" xmlns:a16="http://schemas.microsoft.com/office/drawing/2014/main" id="{4101D351-AF41-45B8-A170-2D2BDCC7EB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431" t="5144" r="10801" b="1"/>
          <a:stretch/>
        </p:blipFill>
        <p:spPr>
          <a:xfrm>
            <a:off x="520405" y="1763593"/>
            <a:ext cx="5205286" cy="43749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Content Placeholder 9">
            <a:extLst>
              <a:ext uri="{FF2B5EF4-FFF2-40B4-BE49-F238E27FC236}">
                <a16:creationId xmlns="" xmlns:a16="http://schemas.microsoft.com/office/drawing/2014/main" id="{351A080E-2CE0-4FB4-BC8D-D253A5138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763594"/>
            <a:ext cx="5627914" cy="4702520"/>
          </a:xfrm>
          <a:ln w="50800" cap="rnd" cmpd="dbl">
            <a:solidFill>
              <a:schemeClr val="accent1">
                <a:lumMod val="40000"/>
                <a:lumOff val="60000"/>
              </a:schemeClr>
            </a:solidFill>
            <a:prstDash val="lgDash"/>
            <a:round/>
          </a:ln>
        </p:spPr>
        <p:txBody>
          <a:bodyPr>
            <a:normAutofit/>
          </a:bodyPr>
          <a:lstStyle/>
          <a:p>
            <a:endParaRPr lang="en-US" altLang="ko-KR" sz="1700" dirty="0"/>
          </a:p>
          <a:p>
            <a:endParaRPr lang="en-US" altLang="ko-KR" sz="1700" dirty="0"/>
          </a:p>
          <a:p>
            <a:pPr>
              <a:lnSpc>
                <a:spcPct val="150000"/>
              </a:lnSpc>
            </a:pPr>
            <a:endParaRPr lang="en-US" altLang="ko-KR" sz="17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7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7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7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7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700" b="1" dirty="0" smtClean="0">
                <a:solidFill>
                  <a:schemeClr val="tx1"/>
                </a:solidFill>
              </a:rPr>
              <a:t>데이터를 받아 </a:t>
            </a:r>
            <a:r>
              <a:rPr lang="en-US" altLang="ko-KR" sz="1700" b="1" dirty="0" err="1" smtClean="0">
                <a:solidFill>
                  <a:schemeClr val="tx1"/>
                </a:solidFill>
              </a:rPr>
              <a:t>instanceof</a:t>
            </a:r>
            <a:r>
              <a:rPr lang="ko-KR" altLang="en-US" sz="1700" b="1" dirty="0" smtClean="0">
                <a:solidFill>
                  <a:schemeClr val="tx1"/>
                </a:solidFill>
              </a:rPr>
              <a:t>로 데이터를 처리</a:t>
            </a:r>
            <a:endParaRPr lang="en-US" altLang="ko-KR" sz="1700" b="1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80390" y="1906361"/>
            <a:ext cx="4037239" cy="3489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B57C0C2-F849-4171-8F11-4F0B0D22CC6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307" y="5542843"/>
            <a:ext cx="761316" cy="9771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0029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">
  <a:themeElements>
    <a:clrScheme name="노랑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기본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63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asis" id="{5665723A-49BA-4B57-8411-A56F8F207965}" vid="{446C221D-F63F-4DD8-B509-CFE168687BF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노랑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FCA08"/>
    </a:accent1>
    <a:accent2>
      <a:srgbClr val="F8931D"/>
    </a:accent2>
    <a:accent3>
      <a:srgbClr val="CE8D3E"/>
    </a:accent3>
    <a:accent4>
      <a:srgbClr val="EC7016"/>
    </a:accent4>
    <a:accent5>
      <a:srgbClr val="E64823"/>
    </a:accent5>
    <a:accent6>
      <a:srgbClr val="9C6A6A"/>
    </a:accent6>
    <a:hlink>
      <a:srgbClr val="2998E3"/>
    </a:hlink>
    <a:folHlink>
      <a:srgbClr val="7F723D"/>
    </a:folHlink>
  </a:clrScheme>
</a:themeOverride>
</file>

<file path=ppt/theme/themeOverride2.xml><?xml version="1.0" encoding="utf-8"?>
<a:themeOverride xmlns:a="http://schemas.openxmlformats.org/drawingml/2006/main">
  <a:clrScheme name="노랑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FCA08"/>
    </a:accent1>
    <a:accent2>
      <a:srgbClr val="F8931D"/>
    </a:accent2>
    <a:accent3>
      <a:srgbClr val="CE8D3E"/>
    </a:accent3>
    <a:accent4>
      <a:srgbClr val="EC7016"/>
    </a:accent4>
    <a:accent5>
      <a:srgbClr val="E64823"/>
    </a:accent5>
    <a:accent6>
      <a:srgbClr val="9C6A6A"/>
    </a:accent6>
    <a:hlink>
      <a:srgbClr val="2998E3"/>
    </a:hlink>
    <a:folHlink>
      <a:srgbClr val="7F723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2562</TotalTime>
  <Words>4464</Words>
  <Application>Microsoft Office PowerPoint</Application>
  <PresentationFormat>사용자 지정</PresentationFormat>
  <Paragraphs>1821</Paragraphs>
  <Slides>66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67" baseType="lpstr">
      <vt:lpstr>기본</vt:lpstr>
      <vt:lpstr>OXOX qUIZ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OXOX qUIZ</dc:title>
  <dc:creator>wltjd1123@naver.com</dc:creator>
  <cp:lastModifiedBy>Windows User</cp:lastModifiedBy>
  <cp:revision>250</cp:revision>
  <dcterms:created xsi:type="dcterms:W3CDTF">2018-06-04T14:51:12Z</dcterms:created>
  <dcterms:modified xsi:type="dcterms:W3CDTF">2018-10-04T08:25:30Z</dcterms:modified>
</cp:coreProperties>
</file>